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94" r:id="rId4"/>
    <p:sldMasterId id="2147483745" r:id="rId5"/>
    <p:sldMasterId id="2147483819" r:id="rId6"/>
    <p:sldMasterId id="2147483887" r:id="rId7"/>
  </p:sldMasterIdLst>
  <p:notesMasterIdLst>
    <p:notesMasterId r:id="rId22"/>
  </p:notesMasterIdLst>
  <p:handoutMasterIdLst>
    <p:handoutMasterId r:id="rId23"/>
  </p:handoutMasterIdLst>
  <p:sldIdLst>
    <p:sldId id="315" r:id="rId8"/>
    <p:sldId id="290" r:id="rId9"/>
    <p:sldId id="2147470402" r:id="rId10"/>
    <p:sldId id="2147470378" r:id="rId11"/>
    <p:sldId id="2147470391" r:id="rId12"/>
    <p:sldId id="2147470405" r:id="rId13"/>
    <p:sldId id="2147470406" r:id="rId14"/>
    <p:sldId id="2147470407" r:id="rId15"/>
    <p:sldId id="2147470408" r:id="rId16"/>
    <p:sldId id="2147470409" r:id="rId17"/>
    <p:sldId id="2147470410" r:id="rId18"/>
    <p:sldId id="2147470411" r:id="rId19"/>
    <p:sldId id="2147470412" r:id="rId20"/>
    <p:sldId id="276" r:id="rId21"/>
  </p:sldIdLst>
  <p:sldSz cx="12192000" cy="6858000"/>
  <p:notesSz cx="6858000" cy="9875838"/>
  <p:embeddedFontLst>
    <p:embeddedFont>
      <p:font typeface="Aptos" panose="020B0004020202020204" pitchFamily="34" charset="0"/>
      <p:regular r:id="rId24"/>
    </p:embeddedFont>
    <p:embeddedFont>
      <p:font typeface="Calibri" panose="020F0502020204030204" pitchFamily="34" charset="0"/>
      <p:regular r:id="rId25"/>
      <p:bold r:id="rId26"/>
      <p:italic r:id="rId27"/>
      <p:boldItalic r:id="rId28"/>
    </p:embeddedFont>
    <p:embeddedFont>
      <p:font typeface="Public Sans" pitchFamily="2" charset="0"/>
      <p:regular r:id="rId29"/>
      <p:bold r:id="rId30"/>
      <p:italic r:id="rId31"/>
      <p:boldItalic r:id="rId32"/>
    </p:embeddedFont>
    <p:embeddedFont>
      <p:font typeface="Public Sans Light" pitchFamily="2" charset="0"/>
      <p:regular r:id="rId33"/>
      <p:italic r:id="rId34"/>
    </p:embeddedFont>
    <p:embeddedFont>
      <p:font typeface="Public Sans SemiBold" pitchFamily="2" charset="0"/>
      <p:bold r:id="rId35"/>
      <p:boldItalic r:id="rId36"/>
    </p:embeddedFont>
    <p:embeddedFont>
      <p:font typeface="Tahoma" panose="020B0604030504040204" pitchFamily="34" charset="0"/>
      <p:regular r:id="rId37"/>
      <p:bold r:id="rId3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0E43C8-EC10-46DB-A895-8B880F024596}">
          <p14:sldIdLst>
            <p14:sldId id="315"/>
            <p14:sldId id="290"/>
            <p14:sldId id="2147470402"/>
          </p14:sldIdLst>
        </p14:section>
        <p14:section name="Homes NSW vision and objectives" id="{A3BB1A92-0DC8-4560-939A-C7F925A25C37}">
          <p14:sldIdLst>
            <p14:sldId id="2147470378"/>
            <p14:sldId id="2147470391"/>
            <p14:sldId id="2147470405"/>
            <p14:sldId id="2147470406"/>
            <p14:sldId id="2147470407"/>
            <p14:sldId id="2147470408"/>
            <p14:sldId id="2147470409"/>
            <p14:sldId id="2147470410"/>
            <p14:sldId id="2147470411"/>
            <p14:sldId id="2147470412"/>
            <p14:sldId id="276"/>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4100E"/>
    <a:srgbClr val="FFE6EA"/>
    <a:srgbClr val="33CC33"/>
    <a:srgbClr val="E5EFFF"/>
    <a:srgbClr val="D9ECFF"/>
    <a:srgbClr val="0B3F47"/>
    <a:srgbClr val="FFF4CF"/>
    <a:srgbClr val="FACDD6"/>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2E355-E15E-4A6E-92EE-0555FC480795}" v="2" dt="2024-12-19T04:36:14.76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3792" autoAdjust="0"/>
  </p:normalViewPr>
  <p:slideViewPr>
    <p:cSldViewPr snapToGrid="0">
      <p:cViewPr varScale="1">
        <p:scale>
          <a:sx n="161" d="100"/>
          <a:sy n="161" d="100"/>
        </p:scale>
        <p:origin x="2832" y="144"/>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95507"/>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95507"/>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19/12/2024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9380333"/>
            <a:ext cx="2971800" cy="495506"/>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9380333"/>
            <a:ext cx="2971800" cy="495506"/>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507"/>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95507"/>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19/12/2024</a:t>
            </a:fld>
            <a:endParaRPr lang="en-AU" dirty="0"/>
          </a:p>
        </p:txBody>
      </p:sp>
      <p:sp>
        <p:nvSpPr>
          <p:cNvPr id="4" name="Slide Image Placeholder 3"/>
          <p:cNvSpPr>
            <a:spLocks noGrp="1" noRot="1" noChangeAspect="1"/>
          </p:cNvSpPr>
          <p:nvPr>
            <p:ph type="sldImg" idx="2"/>
          </p:nvPr>
        </p:nvSpPr>
        <p:spPr>
          <a:xfrm>
            <a:off x="468313" y="1235075"/>
            <a:ext cx="5921375" cy="33321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752747"/>
            <a:ext cx="5486400" cy="388861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380333"/>
            <a:ext cx="2971800" cy="495506"/>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9380333"/>
            <a:ext cx="2971800" cy="495506"/>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85204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52537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9684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06426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6925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07426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154289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1306022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64413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53467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7505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892035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solidFill>
                  <a:schemeClr val="accent1"/>
                </a:solidFill>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062363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US" noProof="0"/>
              <a:t>Click to edit Master title style</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670440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9BE3-AE17-9782-2178-88D3A6B4F006}"/>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0066900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3EBF-BA14-CD93-53F0-920C52EB26EC}"/>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446242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5BDD8-BD3E-B824-856C-44B9EE5BBE7B}"/>
              </a:ext>
            </a:extLst>
          </p:cNvPr>
          <p:cNvSpPr>
            <a:spLocks noGrp="1"/>
          </p:cNvSpPr>
          <p:nvPr>
            <p:ph type="title"/>
          </p:nvPr>
        </p:nvSpPr>
        <p:spPr/>
        <p:txBody>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054816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solidFill>
                  <a:schemeClr val="accent1"/>
                </a:solidFill>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504960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solidFill>
                  <a:schemeClr val="accent1"/>
                </a:solidFill>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494844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39999" y="360000"/>
            <a:ext cx="11303993" cy="1008000"/>
          </a:xfrm>
        </p:spPr>
        <p:txBody>
          <a:bodyPr/>
          <a:lstStyle/>
          <a:p>
            <a:r>
              <a:rPr lang="en-US"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solidFill>
                  <a:schemeClr val="accent1"/>
                </a:solidFill>
                <a:latin typeface="+mn-lt"/>
              </a:defRPr>
            </a:lvl1pPr>
          </a:lstStyle>
          <a:p>
            <a:pPr lvl="0"/>
            <a:r>
              <a:rPr lang="en-AU" noProof="0" dirty="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332223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39999" y="360000"/>
            <a:ext cx="11303995" cy="1008000"/>
          </a:xfrm>
        </p:spPr>
        <p:txBody>
          <a:bodyPr/>
          <a:lstStyle/>
          <a:p>
            <a:r>
              <a:rPr lang="en-US"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accent1"/>
                </a:solidFill>
                <a:latin typeface="Public Sans SemiBold" pitchFamily="2" charset="0"/>
                <a:ea typeface="+mn-ea"/>
                <a:cs typeface="+mn-cs"/>
              </a:defRPr>
            </a:lvl1pPr>
            <a:lvl2pPr>
              <a:lnSpc>
                <a:spcPct val="100000"/>
              </a:lnSpc>
              <a:spcAft>
                <a:spcPts val="0"/>
              </a:spcAft>
              <a:defRPr sz="1800" b="0">
                <a:solidFill>
                  <a:schemeClr val="accent1"/>
                </a:solidFill>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33082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a:xfrm>
            <a:off x="360000" y="360000"/>
            <a:ext cx="11484000" cy="1008000"/>
          </a:xfrm>
        </p:spPr>
        <p:txBody>
          <a:body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100577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0378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US" noProof="0"/>
              <a:t>Click to edit Master title style</a:t>
            </a:r>
            <a:endParaRPr lang="en-AU" noProof="0" dirty="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86561022"/>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1729516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3EBF-BA14-CD93-53F0-920C52EB26EC}"/>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0600550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F05B-5233-FDDD-0C55-34F248C78A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948942D-878D-EE11-8C66-876F34FEE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77AE06B-0E08-D82D-13A9-19D2F07CB2EF}"/>
              </a:ext>
            </a:extLst>
          </p:cNvPr>
          <p:cNvSpPr>
            <a:spLocks noGrp="1"/>
          </p:cNvSpPr>
          <p:nvPr>
            <p:ph type="dt" sz="half" idx="10"/>
          </p:nvPr>
        </p:nvSpPr>
        <p:spPr/>
        <p:txBody>
          <a:bodyPr/>
          <a:lstStyle/>
          <a:p>
            <a:fld id="{52557A26-0456-4651-8544-CA0D993EE488}" type="datetimeFigureOut">
              <a:rPr lang="en-AU" smtClean="0"/>
              <a:t>19/12/2024</a:t>
            </a:fld>
            <a:endParaRPr lang="en-AU"/>
          </a:p>
        </p:txBody>
      </p:sp>
      <p:sp>
        <p:nvSpPr>
          <p:cNvPr id="5" name="Footer Placeholder 4">
            <a:extLst>
              <a:ext uri="{FF2B5EF4-FFF2-40B4-BE49-F238E27FC236}">
                <a16:creationId xmlns:a16="http://schemas.microsoft.com/office/drawing/2014/main" id="{434F6524-82A7-2972-D75E-A84E25EE13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AA2D4BA-A636-8356-69CC-135BDF0E4F01}"/>
              </a:ext>
            </a:extLst>
          </p:cNvPr>
          <p:cNvSpPr>
            <a:spLocks noGrp="1"/>
          </p:cNvSpPr>
          <p:nvPr>
            <p:ph type="sldNum" sz="quarter" idx="12"/>
          </p:nvPr>
        </p:nvSpPr>
        <p:spPr/>
        <p:txBody>
          <a:bodyPr/>
          <a:lstStyle/>
          <a:p>
            <a:fld id="{ECBF1EBE-52B6-4EB8-A810-E54A6ABB3B9A}" type="slidenum">
              <a:rPr lang="en-AU" smtClean="0"/>
              <a:t>‹#›</a:t>
            </a:fld>
            <a:endParaRPr lang="en-AU"/>
          </a:p>
        </p:txBody>
      </p:sp>
    </p:spTree>
    <p:extLst>
      <p:ext uri="{BB962C8B-B14F-4D97-AF65-F5344CB8AC3E}">
        <p14:creationId xmlns:p14="http://schemas.microsoft.com/office/powerpoint/2010/main" val="112952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46002063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US" noProof="0"/>
              <a:t>Click to edit Master title style</a:t>
            </a:r>
            <a:endParaRPr lang="en-AU" noProof="0" dirty="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13274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US" noProof="0"/>
              <a:t>Click to edit Master title style</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43787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9BE3-AE17-9782-2178-88D3A6B4F006}"/>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36806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3EBF-BA14-CD93-53F0-920C52EB26EC}"/>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37517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5BDD8-BD3E-B824-856C-44B9EE5BBE7B}"/>
              </a:ext>
            </a:extLst>
          </p:cNvPr>
          <p:cNvSpPr>
            <a:spLocks noGrp="1"/>
          </p:cNvSpPr>
          <p:nvPr>
            <p:ph type="title"/>
          </p:nvPr>
        </p:nvSpPr>
        <p:spPr/>
        <p:txBody>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37411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solidFill>
                  <a:schemeClr val="accent1"/>
                </a:solidFill>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71773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solidFill>
                  <a:schemeClr val="accent1"/>
                </a:solidFill>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08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3">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a:spLocks/>
          </p:cNvSpPr>
          <p:nvPr userDrawn="1"/>
        </p:nvSpPr>
        <p:spPr>
          <a:xfrm>
            <a:off x="0" y="0"/>
            <a:ext cx="3060000" cy="68580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3060000" y="0"/>
            <a:ext cx="1008000" cy="6858000"/>
          </a:xfrm>
          <a:prstGeom prst="rect">
            <a:avLst/>
          </a:prstGeom>
          <a:solidFill>
            <a:srgbClr val="F6AC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cxnSp>
        <p:nvCxnSpPr>
          <p:cNvPr id="17" name="Straight Connector 16">
            <a:extLst>
              <a:ext uri="{FF2B5EF4-FFF2-40B4-BE49-F238E27FC236}">
                <a16:creationId xmlns:a16="http://schemas.microsoft.com/office/drawing/2014/main" id="{DDF86A80-8584-4C6D-B246-F9DF69752A8B}"/>
              </a:ext>
              <a:ext uri="{C183D7F6-B498-43B3-948B-1728B52AA6E4}">
                <adec:decorative xmlns:adec="http://schemas.microsoft.com/office/drawing/2017/decorative" val="1"/>
              </a:ext>
            </a:extLst>
          </p:cNvPr>
          <p:cNvCxnSpPr>
            <a:cxnSpLocks/>
          </p:cNvCxnSpPr>
          <p:nvPr userDrawn="1"/>
        </p:nvCxnSpPr>
        <p:spPr>
          <a:xfrm>
            <a:off x="4392000" y="360000"/>
            <a:ext cx="0" cy="601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9D8C782-9AA5-4F84-947F-AAFB8EA314EF}"/>
              </a:ext>
            </a:extLst>
          </p:cNvPr>
          <p:cNvSpPr>
            <a:spLocks noGrp="1"/>
          </p:cNvSpPr>
          <p:nvPr>
            <p:ph type="ctrTitle" hasCustomPrompt="1"/>
          </p:nvPr>
        </p:nvSpPr>
        <p:spPr>
          <a:xfrm>
            <a:off x="4571998" y="1440000"/>
            <a:ext cx="7308000" cy="2520000"/>
          </a:xfrm>
          <a:ln>
            <a:noFill/>
          </a:ln>
        </p:spPr>
        <p:txBody>
          <a:bodyPr anchor="t">
            <a:noAutofit/>
          </a:bodyPr>
          <a:lstStyle>
            <a:lvl1pPr algn="l">
              <a:lnSpc>
                <a:spcPct val="90000"/>
              </a:lnSpc>
              <a:defRPr sz="4800">
                <a:solidFill>
                  <a:schemeClr val="accent1"/>
                </a:solidFill>
              </a:defRPr>
            </a:lvl1pPr>
          </a:lstStyle>
          <a:p>
            <a:r>
              <a:rPr lang="en-AU" noProof="0" dirty="0"/>
              <a:t>Click to edit presentation title</a:t>
            </a:r>
          </a:p>
        </p:txBody>
      </p:sp>
      <p:pic>
        <p:nvPicPr>
          <p:cNvPr id="2" name="Picture 1" descr="NSW Government logo">
            <a:extLst>
              <a:ext uri="{FF2B5EF4-FFF2-40B4-BE49-F238E27FC236}">
                <a16:creationId xmlns:a16="http://schemas.microsoft.com/office/drawing/2014/main" id="{DF294DF7-13B6-CA3F-A00D-3A387B31A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1999" y="360000"/>
            <a:ext cx="630000" cy="685525"/>
          </a:xfrm>
          <a:prstGeom prst="rect">
            <a:avLst/>
          </a:prstGeom>
        </p:spPr>
      </p:pic>
      <p:sp>
        <p:nvSpPr>
          <p:cNvPr id="3" name="Picture Placeholder 4">
            <a:extLst>
              <a:ext uri="{FF2B5EF4-FFF2-40B4-BE49-F238E27FC236}">
                <a16:creationId xmlns:a16="http://schemas.microsoft.com/office/drawing/2014/main" id="{02E3E5D4-963E-9EB9-EBBB-A5D73893F18C}"/>
              </a:ext>
            </a:extLst>
          </p:cNvPr>
          <p:cNvSpPr>
            <a:spLocks noGrp="1"/>
          </p:cNvSpPr>
          <p:nvPr>
            <p:ph type="pic" sz="quarter" idx="16" hasCustomPrompt="1"/>
          </p:nvPr>
        </p:nvSpPr>
        <p:spPr>
          <a:xfrm>
            <a:off x="10231200" y="3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
        <p:nvSpPr>
          <p:cNvPr id="13" name="Text Placeholder 14">
            <a:extLst>
              <a:ext uri="{FF2B5EF4-FFF2-40B4-BE49-F238E27FC236}">
                <a16:creationId xmlns:a16="http://schemas.microsoft.com/office/drawing/2014/main" id="{535593CA-BA91-4187-930C-8C07C260D8F8}"/>
              </a:ext>
            </a:extLst>
          </p:cNvPr>
          <p:cNvSpPr>
            <a:spLocks noGrp="1"/>
          </p:cNvSpPr>
          <p:nvPr>
            <p:ph type="body" sz="quarter" idx="14" hasCustomPrompt="1"/>
          </p:nvPr>
        </p:nvSpPr>
        <p:spPr>
          <a:xfrm>
            <a:off x="4572000" y="4032000"/>
            <a:ext cx="7308000" cy="684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4571999" y="5148000"/>
            <a:ext cx="7308000" cy="684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4571999" y="6012000"/>
            <a:ext cx="7308000" cy="360000"/>
          </a:xfrm>
        </p:spPr>
        <p:txBody>
          <a:bodyPr anchor="b">
            <a:noAutofit/>
          </a:bodyPr>
          <a:lstStyle>
            <a:lvl1pPr algn="l">
              <a:spcAft>
                <a:spcPts val="0"/>
              </a:spcAft>
              <a:defRPr sz="14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Tree>
    <p:extLst>
      <p:ext uri="{BB962C8B-B14F-4D97-AF65-F5344CB8AC3E}">
        <p14:creationId xmlns:p14="http://schemas.microsoft.com/office/powerpoint/2010/main" val="1422902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39999" y="360000"/>
            <a:ext cx="11303993" cy="1008000"/>
          </a:xfrm>
        </p:spPr>
        <p:txBody>
          <a:bodyPr/>
          <a:lstStyle/>
          <a:p>
            <a:r>
              <a:rPr lang="en-US"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solidFill>
                  <a:schemeClr val="accent1"/>
                </a:solidFill>
                <a:latin typeface="+mn-lt"/>
              </a:defRPr>
            </a:lvl1pPr>
          </a:lstStyle>
          <a:p>
            <a:pPr lvl="0"/>
            <a:r>
              <a:rPr lang="en-AU" noProof="0" dirty="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10581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39999" y="360000"/>
            <a:ext cx="11303995" cy="1008000"/>
          </a:xfrm>
        </p:spPr>
        <p:txBody>
          <a:bodyPr/>
          <a:lstStyle/>
          <a:p>
            <a:r>
              <a:rPr lang="en-US"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accent1"/>
                </a:solidFill>
                <a:latin typeface="Public Sans SemiBold" pitchFamily="2" charset="0"/>
                <a:ea typeface="+mn-ea"/>
                <a:cs typeface="+mn-cs"/>
              </a:defRPr>
            </a:lvl1pPr>
            <a:lvl2pPr>
              <a:lnSpc>
                <a:spcPct val="100000"/>
              </a:lnSpc>
              <a:spcAft>
                <a:spcPts val="0"/>
              </a:spcAft>
              <a:defRPr sz="1800" b="0">
                <a:solidFill>
                  <a:schemeClr val="accent1"/>
                </a:solidFill>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67873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a:xfrm>
            <a:off x="360000" y="360000"/>
            <a:ext cx="11484000" cy="1008000"/>
          </a:xfrm>
        </p:spPr>
        <p:txBody>
          <a:body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4218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22352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08671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1"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sz="2400"/>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sz="2400"/>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sz="240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1" y="360000"/>
            <a:ext cx="5400000" cy="1008000"/>
          </a:xfrm>
        </p:spPr>
        <p:txBody>
          <a:bodyPr/>
          <a:lstStyle>
            <a:lvl1pPr>
              <a:defRPr/>
            </a:lvl1p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1" y="5976000"/>
            <a:ext cx="6407999" cy="360000"/>
          </a:xfrm>
        </p:spPr>
        <p:txBody>
          <a:bodyPr anchor="b">
            <a:noAutofit/>
          </a:bodyPr>
          <a:lstStyle>
            <a:lvl1pPr>
              <a:defRPr sz="1400">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691293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ver 3">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a:spLocks/>
          </p:cNvSpPr>
          <p:nvPr userDrawn="1"/>
        </p:nvSpPr>
        <p:spPr>
          <a:xfrm>
            <a:off x="1" y="0"/>
            <a:ext cx="30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3060001" y="0"/>
            <a:ext cx="10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p>
        </p:txBody>
      </p:sp>
      <p:cxnSp>
        <p:nvCxnSpPr>
          <p:cNvPr id="17" name="Straight Connector 16">
            <a:extLst>
              <a:ext uri="{FF2B5EF4-FFF2-40B4-BE49-F238E27FC236}">
                <a16:creationId xmlns:a16="http://schemas.microsoft.com/office/drawing/2014/main" id="{DDF86A80-8584-4C6D-B246-F9DF69752A8B}"/>
              </a:ext>
              <a:ext uri="{C183D7F6-B498-43B3-948B-1728B52AA6E4}">
                <adec:decorative xmlns:adec="http://schemas.microsoft.com/office/drawing/2017/decorative" val="1"/>
              </a:ext>
            </a:extLst>
          </p:cNvPr>
          <p:cNvCxnSpPr>
            <a:cxnSpLocks/>
          </p:cNvCxnSpPr>
          <p:nvPr userDrawn="1"/>
        </p:nvCxnSpPr>
        <p:spPr>
          <a:xfrm>
            <a:off x="4392000" y="360000"/>
            <a:ext cx="0" cy="601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4A88B380-785F-4929-A251-FF36DB84C25B}"/>
              </a:ext>
              <a:ext uri="{C183D7F6-B498-43B3-948B-1728B52AA6E4}">
                <adec:decorative xmlns:adec="http://schemas.microsoft.com/office/drawing/2017/decorative" val="1"/>
              </a:ext>
            </a:extLst>
          </p:cNvPr>
          <p:cNvSpPr>
            <a:spLocks noGrp="1"/>
          </p:cNvSpPr>
          <p:nvPr>
            <p:ph type="body" sz="quarter" idx="15" hasCustomPrompt="1"/>
          </p:nvPr>
        </p:nvSpPr>
        <p:spPr>
          <a:xfrm>
            <a:off x="4571999" y="359999"/>
            <a:ext cx="6192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10" name="Title 1">
            <a:extLst>
              <a:ext uri="{FF2B5EF4-FFF2-40B4-BE49-F238E27FC236}">
                <a16:creationId xmlns:a16="http://schemas.microsoft.com/office/drawing/2014/main" id="{69D8C782-9AA5-4F84-947F-AAFB8EA314EF}"/>
              </a:ext>
            </a:extLst>
          </p:cNvPr>
          <p:cNvSpPr>
            <a:spLocks noGrp="1"/>
          </p:cNvSpPr>
          <p:nvPr>
            <p:ph type="ctrTitle" hasCustomPrompt="1"/>
          </p:nvPr>
        </p:nvSpPr>
        <p:spPr>
          <a:xfrm>
            <a:off x="4572000" y="1152000"/>
            <a:ext cx="6192000" cy="2520000"/>
          </a:xfrm>
          <a:ln>
            <a:noFill/>
          </a:ln>
        </p:spPr>
        <p:txBody>
          <a:bodyPr anchor="t">
            <a:noAutofit/>
          </a:bodyPr>
          <a:lstStyle>
            <a:lvl1pPr algn="l">
              <a:lnSpc>
                <a:spcPct val="90000"/>
              </a:lnSpc>
              <a:defRPr sz="4800">
                <a:solidFill>
                  <a:schemeClr val="accent1"/>
                </a:solidFill>
              </a:defRPr>
            </a:lvl1pPr>
          </a:lstStyle>
          <a:p>
            <a:r>
              <a:rPr lang="en-AU" noProof="0" dirty="0"/>
              <a:t>Click to edit presentation title</a:t>
            </a:r>
          </a:p>
        </p:txBody>
      </p:sp>
      <p:sp>
        <p:nvSpPr>
          <p:cNvPr id="13" name="Text Placeholder 14">
            <a:extLst>
              <a:ext uri="{FF2B5EF4-FFF2-40B4-BE49-F238E27FC236}">
                <a16:creationId xmlns:a16="http://schemas.microsoft.com/office/drawing/2014/main" id="{535593CA-BA91-4187-930C-8C07C260D8F8}"/>
              </a:ext>
            </a:extLst>
          </p:cNvPr>
          <p:cNvSpPr>
            <a:spLocks noGrp="1"/>
          </p:cNvSpPr>
          <p:nvPr>
            <p:ph type="body" sz="quarter" idx="14" hasCustomPrompt="1"/>
          </p:nvPr>
        </p:nvSpPr>
        <p:spPr>
          <a:xfrm>
            <a:off x="4572000" y="4032000"/>
            <a:ext cx="6192000" cy="684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4571999" y="5148000"/>
            <a:ext cx="6192000" cy="684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4571999" y="6012000"/>
            <a:ext cx="6192000" cy="360000"/>
          </a:xfrm>
        </p:spPr>
        <p:txBody>
          <a:bodyPr anchor="b">
            <a:noAutofit/>
          </a:bodyPr>
          <a:lstStyle>
            <a:lvl1pPr algn="l">
              <a:spcAft>
                <a:spcPts val="0"/>
              </a:spcAft>
              <a:defRPr sz="14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0" y="0"/>
            <a:ext cx="4068000" cy="6858000"/>
          </a:xfrm>
        </p:spPr>
        <p:txBody>
          <a:bodyPr/>
          <a:lstStyle>
            <a:lvl1pPr>
              <a:defRPr>
                <a:solidFill>
                  <a:schemeClr val="bg1"/>
                </a:solidFill>
              </a:defRPr>
            </a:lvl1pPr>
          </a:lstStyle>
          <a:p>
            <a:r>
              <a:rPr lang="en-US" noProof="0"/>
              <a:t>Click icon to add picture</a:t>
            </a:r>
            <a:endParaRPr lang="en-AU" noProof="0" dirty="0"/>
          </a:p>
        </p:txBody>
      </p:sp>
    </p:spTree>
    <p:extLst>
      <p:ext uri="{BB962C8B-B14F-4D97-AF65-F5344CB8AC3E}">
        <p14:creationId xmlns:p14="http://schemas.microsoft.com/office/powerpoint/2010/main" val="1793537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24235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8998">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3726609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1" y="360000"/>
            <a:ext cx="5400000" cy="1008000"/>
          </a:xfrm>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1"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2838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093549796"/>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4552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4" y="1799998"/>
            <a:ext cx="5615637"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4" y="2880000"/>
            <a:ext cx="5615637" cy="3239999"/>
          </a:xfrm>
        </p:spPr>
        <p:txBody>
          <a:bodyPr numCol="1" spcCol="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27756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4" y="1799998"/>
            <a:ext cx="7560000"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4" y="2880000"/>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89701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3" y="1800000"/>
            <a:ext cx="8531999" cy="864000"/>
          </a:xfrm>
        </p:spPr>
        <p:txBody>
          <a:bodyPr/>
          <a:lstStyle>
            <a:lvl1pPr>
              <a:defRPr b="0">
                <a:solidFill>
                  <a:schemeClr val="tx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7"/>
            <a:ext cx="2735262" cy="42837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615587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3" y="1728000"/>
            <a:ext cx="5627998" cy="900000"/>
          </a:xfrm>
        </p:spPr>
        <p:txBody>
          <a:bodyPr anchor="t" anchorCtr="0">
            <a:noAutofit/>
          </a:bodyPr>
          <a:lstStyle>
            <a:lvl1pPr>
              <a:defRPr sz="1400">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3" y="2772002"/>
            <a:ext cx="5627998"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2"/>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72036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1" y="1548001"/>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2"/>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22085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2"/>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800001"/>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9" y="3924001"/>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48757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2"/>
            <a:ext cx="2736000" cy="2159999"/>
          </a:xfrm>
        </p:spPr>
        <p:txBody>
          <a:bodyPr/>
          <a:lstStyle/>
          <a:p>
            <a:r>
              <a:rPr lang="en-US"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1"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77404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Content Placeholder 5"/>
          <p:cNvSpPr>
            <a:spLocks noGrp="1"/>
          </p:cNvSpPr>
          <p:nvPr>
            <p:ph sz="quarter" idx="4"/>
          </p:nvPr>
        </p:nvSpPr>
        <p:spPr>
          <a:xfrm>
            <a:off x="6444001"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486265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40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bg1"/>
              </a:solidFill>
            </a:endParaRPr>
          </a:p>
        </p:txBody>
      </p:sp>
      <p:sp>
        <p:nvSpPr>
          <p:cNvPr id="12" name="Title 1">
            <a:extLst>
              <a:ext uri="{FF2B5EF4-FFF2-40B4-BE49-F238E27FC236}">
                <a16:creationId xmlns:a16="http://schemas.microsoft.com/office/drawing/2014/main" id="{BC68BAF8-335C-4258-8970-34792D0D6F9A}"/>
              </a:ext>
            </a:extLst>
          </p:cNvPr>
          <p:cNvSpPr>
            <a:spLocks noGrp="1"/>
          </p:cNvSpPr>
          <p:nvPr>
            <p:ph type="ctrTitle" hasCustomPrompt="1"/>
          </p:nvPr>
        </p:nvSpPr>
        <p:spPr>
          <a:xfrm>
            <a:off x="359999" y="360001"/>
            <a:ext cx="11448001" cy="134974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cxnSp>
        <p:nvCxnSpPr>
          <p:cNvPr id="17" name="Straight Connector 16">
            <a:extLst>
              <a:ext uri="{FF2B5EF4-FFF2-40B4-BE49-F238E27FC236}">
                <a16:creationId xmlns:a16="http://schemas.microsoft.com/office/drawing/2014/main" id="{135775FC-5688-48DB-BC37-D315FF46AFC9}"/>
              </a:ext>
              <a:ext uri="{C183D7F6-B498-43B3-948B-1728B52AA6E4}">
                <adec:decorative xmlns:adec="http://schemas.microsoft.com/office/drawing/2017/decorative" val="1"/>
              </a:ext>
            </a:extLst>
          </p:cNvPr>
          <p:cNvCxnSpPr>
            <a:cxnSpLocks/>
          </p:cNvCxnSpPr>
          <p:nvPr userDrawn="1"/>
        </p:nvCxnSpPr>
        <p:spPr>
          <a:xfrm>
            <a:off x="360000" y="23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08BF7407-D084-495E-9244-24241CFB7D88}"/>
              </a:ext>
            </a:extLst>
          </p:cNvPr>
          <p:cNvSpPr>
            <a:spLocks noGrp="1"/>
          </p:cNvSpPr>
          <p:nvPr>
            <p:ph type="body" sz="quarter" idx="14" hasCustomPrompt="1"/>
          </p:nvPr>
        </p:nvSpPr>
        <p:spPr>
          <a:xfrm>
            <a:off x="360000" y="2448002"/>
            <a:ext cx="8531999" cy="790835"/>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a:p>
            <a:pPr lvl="1"/>
            <a:r>
              <a:rPr lang="en-AU" noProof="0" dirty="0"/>
              <a:t>Date Month Year</a:t>
            </a:r>
          </a:p>
        </p:txBody>
      </p:sp>
      <p:cxnSp>
        <p:nvCxnSpPr>
          <p:cNvPr id="20" name="Straight Connector 19">
            <a:extLst>
              <a:ext uri="{FF2B5EF4-FFF2-40B4-BE49-F238E27FC236}">
                <a16:creationId xmlns:a16="http://schemas.microsoft.com/office/drawing/2014/main" id="{266BD58B-B38C-4744-B38D-8569C0941831}"/>
              </a:ext>
              <a:ext uri="{C183D7F6-B498-43B3-948B-1728B52AA6E4}">
                <adec:decorative xmlns:adec="http://schemas.microsoft.com/office/drawing/2017/decorative" val="1"/>
              </a:ext>
            </a:extLst>
          </p:cNvPr>
          <p:cNvCxnSpPr>
            <a:cxnSpLocks/>
          </p:cNvCxnSpPr>
          <p:nvPr userDrawn="1"/>
        </p:nvCxnSpPr>
        <p:spPr>
          <a:xfrm>
            <a:off x="9072000" y="2304000"/>
            <a:ext cx="2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E1C27BB4-5285-4407-B0C8-6E513FF2F53B}"/>
              </a:ext>
            </a:extLst>
          </p:cNvPr>
          <p:cNvSpPr>
            <a:spLocks noGrp="1"/>
          </p:cNvSpPr>
          <p:nvPr>
            <p:ph type="body" sz="quarter" idx="13" hasCustomPrompt="1"/>
          </p:nvPr>
        </p:nvSpPr>
        <p:spPr>
          <a:xfrm>
            <a:off x="9072000" y="2448002"/>
            <a:ext cx="2736000" cy="790835"/>
          </a:xfrm>
        </p:spPr>
        <p:txBody>
          <a:bodyPr>
            <a:noAutofit/>
          </a:bodyPr>
          <a:lstStyle>
            <a:lvl1pPr>
              <a:spcAft>
                <a:spcPts val="0"/>
              </a:spcAft>
              <a:defRPr sz="1800" b="0">
                <a:solidFill>
                  <a:schemeClr val="bg1"/>
                </a:solidFill>
                <a:latin typeface="Public Sans SemiBold" pitchFamily="2" charset="0"/>
              </a:defRPr>
            </a:lvl1pPr>
            <a:lvl2pPr>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4032002"/>
            <a:ext cx="12192001" cy="1114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accent3"/>
              </a:solidFill>
            </a:endParaRPr>
          </a:p>
        </p:txBody>
      </p:sp>
      <p:sp>
        <p:nvSpPr>
          <p:cNvPr id="24" name="Text Placeholder 14">
            <a:extLst>
              <a:ext uri="{FF2B5EF4-FFF2-40B4-BE49-F238E27FC236}">
                <a16:creationId xmlns:a16="http://schemas.microsoft.com/office/drawing/2014/main" id="{CBB58239-EFE3-4428-B99A-7DBA40344012}"/>
              </a:ext>
            </a:extLst>
          </p:cNvPr>
          <p:cNvSpPr>
            <a:spLocks noGrp="1"/>
          </p:cNvSpPr>
          <p:nvPr>
            <p:ph type="body" sz="quarter" idx="15" hasCustomPrompt="1"/>
          </p:nvPr>
        </p:nvSpPr>
        <p:spPr>
          <a:xfrm>
            <a:off x="360000" y="5747125"/>
            <a:ext cx="8531999" cy="684000"/>
          </a:xfrm>
        </p:spPr>
        <p:txBody>
          <a:bodyPr anchor="b" anchorCtr="0">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1200" y="5745602"/>
            <a:ext cx="630000" cy="685525"/>
          </a:xfrm>
          <a:prstGeom prst="rect">
            <a:avLst/>
          </a:prstGeom>
        </p:spPr>
      </p:pic>
    </p:spTree>
    <p:extLst>
      <p:ext uri="{BB962C8B-B14F-4D97-AF65-F5344CB8AC3E}">
        <p14:creationId xmlns:p14="http://schemas.microsoft.com/office/powerpoint/2010/main" val="63573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741561-8D79-6932-EA53-CFD3014B4A2E}"/>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92460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ver 2">
    <p:bg>
      <p:bgPr>
        <a:solidFill>
          <a:schemeClr val="bg1"/>
        </a:solidFill>
        <a:effectLst/>
      </p:bgPr>
    </p:bg>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65ADF2A8-47EE-4D17-8518-3D05FEA4E4FB}"/>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531999"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2" name="Title 1"/>
          <p:cNvSpPr>
            <a:spLocks noGrp="1"/>
          </p:cNvSpPr>
          <p:nvPr>
            <p:ph type="ctrTitle" hasCustomPrompt="1"/>
          </p:nvPr>
        </p:nvSpPr>
        <p:spPr>
          <a:xfrm>
            <a:off x="359999" y="1152000"/>
            <a:ext cx="10728000" cy="1349740"/>
          </a:xfrm>
          <a:ln>
            <a:noFill/>
          </a:ln>
        </p:spPr>
        <p:txBody>
          <a:bodyPr anchor="t">
            <a:noAutofit/>
          </a:bodyPr>
          <a:lstStyle>
            <a:lvl1pPr algn="l">
              <a:lnSpc>
                <a:spcPct val="90000"/>
              </a:lnSpc>
              <a:defRPr sz="4800">
                <a:solidFill>
                  <a:schemeClr val="accent1"/>
                </a:solidFill>
              </a:defRPr>
            </a:lvl1pPr>
          </a:lstStyle>
          <a:p>
            <a:r>
              <a:rPr lang="en-AU" noProof="0" dirty="0"/>
              <a:t>Click to edit presentation title</a:t>
            </a:r>
          </a:p>
        </p:txBody>
      </p:sp>
      <p:cxnSp>
        <p:nvCxnSpPr>
          <p:cNvPr id="29" name="Straight Connector 28">
            <a:extLst>
              <a:ext uri="{FF2B5EF4-FFF2-40B4-BE49-F238E27FC236}">
                <a16:creationId xmlns:a16="http://schemas.microsoft.com/office/drawing/2014/main" id="{47648A08-5B3C-42A6-9590-4BC5F17E7E1C}"/>
              </a:ext>
              <a:ext uri="{C183D7F6-B498-43B3-948B-1728B52AA6E4}">
                <adec:decorative xmlns:adec="http://schemas.microsoft.com/office/drawing/2017/decorative" val="1"/>
              </a:ext>
            </a:extLst>
          </p:cNvPr>
          <p:cNvCxnSpPr>
            <a:cxnSpLocks/>
          </p:cNvCxnSpPr>
          <p:nvPr userDrawn="1"/>
        </p:nvCxnSpPr>
        <p:spPr>
          <a:xfrm>
            <a:off x="360000" y="2520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4">
            <a:extLst>
              <a:ext uri="{FF2B5EF4-FFF2-40B4-BE49-F238E27FC236}">
                <a16:creationId xmlns:a16="http://schemas.microsoft.com/office/drawing/2014/main" id="{BF07D59F-E0C1-496D-B5E1-DB3993CA196F}"/>
              </a:ext>
            </a:extLst>
          </p:cNvPr>
          <p:cNvSpPr>
            <a:spLocks noGrp="1"/>
          </p:cNvSpPr>
          <p:nvPr>
            <p:ph type="body" sz="quarter" idx="13" hasCustomPrompt="1"/>
          </p:nvPr>
        </p:nvSpPr>
        <p:spPr>
          <a:xfrm>
            <a:off x="360000" y="2663999"/>
            <a:ext cx="8531999" cy="612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a:p>
            <a:pPr lvl="1"/>
            <a:r>
              <a:rPr lang="en-AU" noProof="0" dirty="0"/>
              <a:t>Date Month Year</a:t>
            </a:r>
          </a:p>
        </p:txBody>
      </p:sp>
      <p:cxnSp>
        <p:nvCxnSpPr>
          <p:cNvPr id="30" name="Straight Connector 29">
            <a:extLst>
              <a:ext uri="{FF2B5EF4-FFF2-40B4-BE49-F238E27FC236}">
                <a16:creationId xmlns:a16="http://schemas.microsoft.com/office/drawing/2014/main" id="{DAA6E147-BBBD-42B7-9ABA-CE600499F794}"/>
              </a:ext>
              <a:ext uri="{C183D7F6-B498-43B3-948B-1728B52AA6E4}">
                <adec:decorative xmlns:adec="http://schemas.microsoft.com/office/drawing/2017/decorative" val="1"/>
              </a:ext>
            </a:extLst>
          </p:cNvPr>
          <p:cNvCxnSpPr>
            <a:cxnSpLocks/>
          </p:cNvCxnSpPr>
          <p:nvPr userDrawn="1"/>
        </p:nvCxnSpPr>
        <p:spPr>
          <a:xfrm>
            <a:off x="9072000" y="2520000"/>
            <a:ext cx="273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9072001" y="2663999"/>
            <a:ext cx="2760000" cy="612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2" name="Rectangle 11">
            <a:extLst>
              <a:ext uri="{FF2B5EF4-FFF2-40B4-BE49-F238E27FC236}">
                <a16:creationId xmlns:a16="http://schemas.microsoft.com/office/drawing/2014/main" id="{C22230DC-8362-49DE-9881-F1BC5AE57DE5}"/>
              </a:ext>
              <a:ext uri="{C183D7F6-B498-43B3-948B-1728B52AA6E4}">
                <adec:decorative xmlns:adec="http://schemas.microsoft.com/office/drawing/2017/decorative" val="1"/>
              </a:ext>
            </a:extLst>
          </p:cNvPr>
          <p:cNvSpPr/>
          <p:nvPr userDrawn="1"/>
        </p:nvSpPr>
        <p:spPr>
          <a:xfrm>
            <a:off x="1" y="3419999"/>
            <a:ext cx="12192001"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accent3"/>
              </a:solidFill>
            </a:endParaRPr>
          </a:p>
        </p:txBody>
      </p:sp>
      <p:sp>
        <p:nvSpPr>
          <p:cNvPr id="11" name="Rectangle 10">
            <a:extLst>
              <a:ext uri="{FF2B5EF4-FFF2-40B4-BE49-F238E27FC236}">
                <a16:creationId xmlns:a16="http://schemas.microsoft.com/office/drawing/2014/main" id="{02E539D3-6197-444D-842C-D461CF9ED582}"/>
              </a:ext>
              <a:ext uri="{C183D7F6-B498-43B3-948B-1728B52AA6E4}">
                <adec:decorative xmlns:adec="http://schemas.microsoft.com/office/drawing/2017/decorative" val="1"/>
              </a:ext>
            </a:extLst>
          </p:cNvPr>
          <p:cNvSpPr/>
          <p:nvPr userDrawn="1"/>
        </p:nvSpPr>
        <p:spPr>
          <a:xfrm>
            <a:off x="1" y="5148261"/>
            <a:ext cx="12192001" cy="1133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dirty="0">
              <a:solidFill>
                <a:schemeClr val="accent3"/>
              </a:solidFill>
            </a:endParaRPr>
          </a:p>
        </p:txBody>
      </p:sp>
      <p:sp>
        <p:nvSpPr>
          <p:cNvPr id="27" name="Rectangle 26">
            <a:extLst>
              <a:ext uri="{FF2B5EF4-FFF2-40B4-BE49-F238E27FC236}">
                <a16:creationId xmlns:a16="http://schemas.microsoft.com/office/drawing/2014/main" id="{F364DA7F-1F00-455F-8DA5-2D6BADE8073B}"/>
              </a:ext>
              <a:ext uri="{C183D7F6-B498-43B3-948B-1728B52AA6E4}">
                <adec:decorative xmlns:adec="http://schemas.microsoft.com/office/drawing/2017/decorative" val="1"/>
              </a:ext>
            </a:extLst>
          </p:cNvPr>
          <p:cNvSpPr/>
          <p:nvPr userDrawn="1"/>
        </p:nvSpPr>
        <p:spPr>
          <a:xfrm>
            <a:off x="1" y="6281739"/>
            <a:ext cx="12192001" cy="5762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accent3"/>
              </a:solidFill>
            </a:endParaRPr>
          </a:p>
        </p:txBody>
      </p:sp>
      <p:sp>
        <p:nvSpPr>
          <p:cNvPr id="13" name="Picture Placeholder 4">
            <a:extLst>
              <a:ext uri="{FF2B5EF4-FFF2-40B4-BE49-F238E27FC236}">
                <a16:creationId xmlns:a16="http://schemas.microsoft.com/office/drawing/2014/main" id="{EA9E3A1F-B35C-4BB3-828B-62FFD64CE61F}"/>
              </a:ext>
            </a:extLst>
          </p:cNvPr>
          <p:cNvSpPr>
            <a:spLocks noGrp="1"/>
          </p:cNvSpPr>
          <p:nvPr>
            <p:ph type="pic" sz="quarter" idx="14"/>
          </p:nvPr>
        </p:nvSpPr>
        <p:spPr>
          <a:xfrm>
            <a:off x="1" y="3419999"/>
            <a:ext cx="12192001" cy="3438000"/>
          </a:xfrm>
        </p:spPr>
        <p:txBody>
          <a:bodyPr anchor="t"/>
          <a:lstStyle>
            <a:lvl1pPr algn="l">
              <a:defRPr>
                <a:solidFill>
                  <a:schemeClr val="bg1"/>
                </a:solidFill>
              </a:defRPr>
            </a:lvl1pPr>
          </a:lstStyle>
          <a:p>
            <a:r>
              <a:rPr lang="en-US" noProof="0"/>
              <a:t>Click icon to add picture</a:t>
            </a:r>
            <a:endParaRPr lang="en-AU" noProof="0" dirty="0"/>
          </a:p>
        </p:txBody>
      </p:sp>
    </p:spTree>
    <p:extLst>
      <p:ext uri="{BB962C8B-B14F-4D97-AF65-F5344CB8AC3E}">
        <p14:creationId xmlns:p14="http://schemas.microsoft.com/office/powerpoint/2010/main" val="156023537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p:nvPr userDrawn="1"/>
        </p:nvSpPr>
        <p:spPr>
          <a:xfrm>
            <a:off x="0" y="0"/>
            <a:ext cx="8134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dirty="0"/>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8134350" y="0"/>
            <a:ext cx="201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p>
        </p:txBody>
      </p:sp>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US" noProof="0"/>
              <a:t>Click icon to add picture</a:t>
            </a:r>
            <a:endParaRPr lang="en-AU" noProof="0" dirty="0"/>
          </a:p>
        </p:txBody>
      </p:sp>
    </p:spTree>
    <p:extLst>
      <p:ext uri="{BB962C8B-B14F-4D97-AF65-F5344CB8AC3E}">
        <p14:creationId xmlns:p14="http://schemas.microsoft.com/office/powerpoint/2010/main" val="3254875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359363" y="6489700"/>
            <a:ext cx="11504702" cy="215900"/>
          </a:xfrm>
          <a:prstGeom prst="rect">
            <a:avLst/>
          </a:prstGeom>
          <a:noFill/>
          <a:ln w="0" cmpd="sng">
            <a:noFill/>
            <a:prstDash val="solid"/>
          </a:ln>
        </p:spPr>
        <p:txBody>
          <a:bodyPr vert="horz" lIns="0" tIns="35560" rIns="0" bIns="0" anchor="t"/>
          <a:lstStyle>
            <a:lvl1pPr marL="0" marR="0" indent="0" algn="r">
              <a:lnSpc>
                <a:spcPts val="1400"/>
              </a:lnSpc>
              <a:spcAft>
                <a:spcPts val="0"/>
              </a:spcAft>
              <a:defRPr/>
            </a:lvl1pPr>
          </a:lstStyle>
          <a:p>
            <a:pPr marL="0" marR="0" indent="0" algn="r">
              <a:lnSpc>
                <a:spcPts val="1400"/>
              </a:lnSpc>
              <a:spcAft>
                <a:spcPts val="0"/>
              </a:spcAft>
            </a:pPr>
            <a:r>
              <a:rPr lang="en-US" sz="1200" spc="0">
                <a:solidFill>
                  <a:srgbClr val="21272B"/>
                </a:solidFill>
                <a:latin typeface="Public Sans Light" panose="02020603050405020304" pitchFamily="2"/>
              </a:rPr>
              <a:t>6 </a:t>
            </a:r>
          </a:p>
        </p:txBody>
      </p:sp>
      <p:sp>
        <p:nvSpPr>
          <p:cNvPr id="13" name="Text Placeholder 12"/>
          <p:cNvSpPr>
            <a:spLocks noGrp="1"/>
          </p:cNvSpPr>
          <p:nvPr>
            <p:ph type="body" idx="10"/>
          </p:nvPr>
        </p:nvSpPr>
        <p:spPr>
          <a:xfrm>
            <a:off x="374602" y="2816225"/>
            <a:ext cx="5580288" cy="2987040"/>
          </a:xfrm>
          <a:prstGeom prst="rect">
            <a:avLst/>
          </a:prstGeom>
          <a:noFill/>
          <a:ln w="0" cmpd="sng">
            <a:noFill/>
            <a:prstDash val="solid"/>
          </a:ln>
        </p:spPr>
        <p:txBody>
          <a:bodyPr vert="horz" lIns="0" tIns="43180" rIns="0" bIns="0" anchor="t"/>
          <a:lstStyle>
            <a:lvl1pPr marL="320008" marR="0" indent="0" algn="l">
              <a:lnSpc>
                <a:spcPts val="1800"/>
              </a:lnSpc>
              <a:spcBef>
                <a:spcPts val="0"/>
              </a:spcBef>
              <a:spcAft>
                <a:spcPts val="0"/>
              </a:spcAft>
              <a:defRPr/>
            </a:lvl1pPr>
          </a:lstStyle>
          <a:p>
            <a:pPr marL="0" marR="0" indent="0" algn="l">
              <a:lnSpc>
                <a:spcPts val="1800"/>
              </a:lnSpc>
              <a:spcAft>
                <a:spcPts val="0"/>
              </a:spcAft>
            </a:pPr>
            <a:r>
              <a:rPr lang="en-US" sz="1150" spc="85">
                <a:solidFill>
                  <a:srgbClr val="002563"/>
                </a:solidFill>
                <a:latin typeface="Tahoma" panose="02020603050405020304" pitchFamily="2"/>
              </a:rPr>
              <a:t>(</a:t>
            </a:r>
            <a:r>
              <a:rPr lang="en-US" sz="1600" spc="85">
                <a:solidFill>
                  <a:srgbClr val="000000"/>
                </a:solidFill>
                <a:latin typeface="Public Sans Light" panose="02020603050405020304" pitchFamily="2"/>
              </a:rPr>
              <a:t> Be an incorporated not-for-profit community </a:t>
            </a:r>
          </a:p>
          <a:p>
            <a:pPr marL="320040" marR="0" indent="0" algn="l">
              <a:lnSpc>
                <a:spcPts val="1800"/>
              </a:lnSpc>
              <a:spcBef>
                <a:spcPts val="135"/>
              </a:spcBef>
              <a:spcAft>
                <a:spcPts val="0"/>
              </a:spcAft>
            </a:pPr>
            <a:r>
              <a:rPr lang="en-US" sz="1600" spc="25">
                <a:solidFill>
                  <a:srgbClr val="000000"/>
                </a:solidFill>
                <a:latin typeface="Public Sans Light" panose="02020603050405020304" pitchFamily="2"/>
              </a:rPr>
              <a:t>organisation. (See</a:t>
            </a:r>
            <a:r>
              <a:rPr lang="en-US" sz="1700" u="sng" spc="25">
                <a:solidFill>
                  <a:srgbClr val="0000FF"/>
                </a:solidFill>
                <a:latin typeface="Public Sans Light" panose="02020603050405020304" pitchFamily="2"/>
              </a:rPr>
              <a:t>Guidelines</a:t>
            </a:r>
            <a:r>
              <a:rPr lang="en-US" sz="1600" spc="25">
                <a:solidFill>
                  <a:srgbClr val="000000"/>
                </a:solidFill>
                <a:latin typeface="Public Sans Light" panose="02020603050405020304" pitchFamily="2"/>
              </a:rPr>
              <a:t> for what this includes) </a:t>
            </a:r>
          </a:p>
          <a:p>
            <a:pPr marL="0" marR="0" indent="0" algn="l">
              <a:lnSpc>
                <a:spcPts val="1800"/>
              </a:lnSpc>
              <a:spcBef>
                <a:spcPts val="1070"/>
              </a:spcBef>
              <a:spcAft>
                <a:spcPts val="0"/>
              </a:spcAft>
            </a:pPr>
            <a:r>
              <a:rPr lang="en-US" sz="1150" spc="75">
                <a:solidFill>
                  <a:srgbClr val="002563"/>
                </a:solidFill>
                <a:latin typeface="Tahoma" panose="02020603050405020304" pitchFamily="2"/>
              </a:rPr>
              <a:t>(</a:t>
            </a:r>
            <a:r>
              <a:rPr lang="en-US" sz="1600" spc="75">
                <a:solidFill>
                  <a:srgbClr val="000000"/>
                </a:solidFill>
                <a:latin typeface="Public Sans Light" panose="02020603050405020304" pitchFamily="2"/>
              </a:rPr>
              <a:t> Be based in NSW and already operating in the state </a:t>
            </a:r>
          </a:p>
          <a:p>
            <a:pPr marL="0" marR="0" indent="0" algn="l">
              <a:lnSpc>
                <a:spcPts val="1800"/>
              </a:lnSpc>
              <a:spcBef>
                <a:spcPts val="1205"/>
              </a:spcBef>
              <a:spcAft>
                <a:spcPts val="0"/>
              </a:spcAft>
            </a:pPr>
            <a:r>
              <a:rPr lang="en-US" sz="1150" spc="65">
                <a:solidFill>
                  <a:srgbClr val="002563"/>
                </a:solidFill>
                <a:latin typeface="Tahoma" panose="02020603050405020304" pitchFamily="2"/>
              </a:rPr>
              <a:t>(</a:t>
            </a:r>
            <a:r>
              <a:rPr lang="en-US" sz="1600" spc="65">
                <a:solidFill>
                  <a:srgbClr val="000000"/>
                </a:solidFill>
                <a:latin typeface="Public Sans Light" panose="02020603050405020304" pitchFamily="2"/>
              </a:rPr>
              <a:t> Identifies or is known as a multicultural organisation </a:t>
            </a:r>
          </a:p>
          <a:p>
            <a:pPr marL="0" marR="0" indent="0" algn="l">
              <a:lnSpc>
                <a:spcPts val="1800"/>
              </a:lnSpc>
              <a:spcBef>
                <a:spcPts val="1180"/>
              </a:spcBef>
              <a:spcAft>
                <a:spcPts val="0"/>
              </a:spcAft>
            </a:pPr>
            <a:r>
              <a:rPr lang="en-US" sz="1150" spc="75">
                <a:solidFill>
                  <a:srgbClr val="002563"/>
                </a:solidFill>
                <a:latin typeface="Tahoma" panose="02020603050405020304" pitchFamily="2"/>
              </a:rPr>
              <a:t>(</a:t>
            </a:r>
            <a:r>
              <a:rPr lang="en-US" sz="1600" spc="75">
                <a:solidFill>
                  <a:srgbClr val="000000"/>
                </a:solidFill>
                <a:latin typeface="Public Sans Light" panose="02020603050405020304" pitchFamily="2"/>
              </a:rPr>
              <a:t> Specialising in service delivery to people from </a:t>
            </a:r>
          </a:p>
          <a:p>
            <a:pPr marL="320040" marR="0" indent="0" algn="l">
              <a:lnSpc>
                <a:spcPts val="1800"/>
              </a:lnSpc>
              <a:spcBef>
                <a:spcPts val="0"/>
              </a:spcBef>
              <a:spcAft>
                <a:spcPts val="0"/>
              </a:spcAft>
            </a:pPr>
            <a:r>
              <a:rPr lang="en-US" sz="1600" spc="40">
                <a:solidFill>
                  <a:srgbClr val="000000"/>
                </a:solidFill>
                <a:latin typeface="Public Sans Light" panose="02020603050405020304" pitchFamily="2"/>
              </a:rPr>
              <a:t>multicultural communities </a:t>
            </a:r>
          </a:p>
          <a:p>
            <a:pPr marL="0" marR="0" indent="0" algn="l">
              <a:lnSpc>
                <a:spcPts val="1800"/>
              </a:lnSpc>
              <a:spcBef>
                <a:spcPts val="1205"/>
              </a:spcBef>
              <a:spcAft>
                <a:spcPts val="0"/>
              </a:spcAft>
            </a:pPr>
            <a:r>
              <a:rPr lang="en-US" sz="1150" spc="55">
                <a:solidFill>
                  <a:srgbClr val="002563"/>
                </a:solidFill>
                <a:latin typeface="Tahoma" panose="02020603050405020304" pitchFamily="2"/>
              </a:rPr>
              <a:t>(</a:t>
            </a:r>
            <a:r>
              <a:rPr lang="en-US" sz="1600" spc="55">
                <a:solidFill>
                  <a:srgbClr val="000000"/>
                </a:solidFill>
                <a:latin typeface="Public Sans Light" panose="02020603050405020304" pitchFamily="2"/>
              </a:rPr>
              <a:t> Seek one-off funding to deliver activities which build </a:t>
            </a:r>
          </a:p>
          <a:p>
            <a:pPr marL="320040" marR="0" indent="0" algn="l">
              <a:lnSpc>
                <a:spcPts val="1800"/>
              </a:lnSpc>
              <a:spcBef>
                <a:spcPts val="0"/>
              </a:spcBef>
              <a:spcAft>
                <a:spcPts val="0"/>
              </a:spcAft>
            </a:pPr>
            <a:r>
              <a:rPr lang="en-US" sz="1600" spc="40">
                <a:solidFill>
                  <a:srgbClr val="000000"/>
                </a:solidFill>
                <a:latin typeface="Public Sans Light" panose="02020603050405020304" pitchFamily="2"/>
              </a:rPr>
              <a:t>the capability of multicultural communities to </a:t>
            </a:r>
          </a:p>
          <a:p>
            <a:pPr marL="320040" marR="0" indent="0" algn="l">
              <a:lnSpc>
                <a:spcPts val="1800"/>
              </a:lnSpc>
              <a:spcBef>
                <a:spcPts val="0"/>
              </a:spcBef>
              <a:spcAft>
                <a:spcPts val="0"/>
              </a:spcAft>
            </a:pPr>
            <a:r>
              <a:rPr lang="en-US" sz="1600" spc="40">
                <a:solidFill>
                  <a:srgbClr val="000000"/>
                </a:solidFill>
                <a:latin typeface="Public Sans Light" panose="02020603050405020304" pitchFamily="2"/>
              </a:rPr>
              <a:t>recognise and respond to domestic, family and </a:t>
            </a:r>
          </a:p>
          <a:p>
            <a:pPr marL="320040" marR="0" indent="0" algn="l">
              <a:lnSpc>
                <a:spcPts val="1800"/>
              </a:lnSpc>
              <a:spcBef>
                <a:spcPts val="0"/>
              </a:spcBef>
              <a:spcAft>
                <a:spcPts val="0"/>
              </a:spcAft>
            </a:pPr>
            <a:r>
              <a:rPr lang="en-US" sz="1600" spc="35">
                <a:solidFill>
                  <a:srgbClr val="000000"/>
                </a:solidFill>
                <a:latin typeface="Public Sans Light" panose="02020603050405020304" pitchFamily="2"/>
              </a:rPr>
              <a:t>sexual violence. </a:t>
            </a:r>
          </a:p>
        </p:txBody>
      </p:sp>
      <p:sp>
        <p:nvSpPr>
          <p:cNvPr id="14" name="Text Placeholder 13"/>
          <p:cNvSpPr>
            <a:spLocks noGrp="1"/>
          </p:cNvSpPr>
          <p:nvPr>
            <p:ph type="body" idx="10"/>
          </p:nvPr>
        </p:nvSpPr>
        <p:spPr>
          <a:xfrm>
            <a:off x="6158698" y="2816225"/>
            <a:ext cx="5580288" cy="2002790"/>
          </a:xfrm>
          <a:prstGeom prst="rect">
            <a:avLst/>
          </a:prstGeom>
          <a:noFill/>
          <a:ln w="0" cmpd="sng">
            <a:noFill/>
            <a:prstDash val="solid"/>
          </a:ln>
        </p:spPr>
        <p:txBody>
          <a:bodyPr vert="horz" lIns="0" tIns="57785" rIns="0" bIns="0" anchor="t"/>
          <a:lstStyle>
            <a:lvl1pPr marL="411439" marR="0" indent="0" algn="l">
              <a:lnSpc>
                <a:spcPts val="2000"/>
              </a:lnSpc>
              <a:spcBef>
                <a:spcPts val="0"/>
              </a:spcBef>
              <a:spcAft>
                <a:spcPts val="20"/>
              </a:spcAft>
              <a:defRPr/>
            </a:lvl1pPr>
          </a:lstStyle>
          <a:p>
            <a:pPr marL="45720" marR="0" indent="0" algn="l">
              <a:lnSpc>
                <a:spcPts val="2000"/>
              </a:lnSpc>
              <a:spcAft>
                <a:spcPts val="0"/>
              </a:spcAft>
            </a:pPr>
            <a:r>
              <a:rPr lang="en-US" sz="1750" spc="50">
                <a:solidFill>
                  <a:srgbClr val="002563"/>
                </a:solidFill>
                <a:latin typeface="Public Sans Light" panose="02020603050405020304" pitchFamily="2"/>
              </a:rPr>
              <a:t>X</a:t>
            </a:r>
            <a:r>
              <a:rPr lang="en-US" sz="1750" spc="50">
                <a:solidFill>
                  <a:srgbClr val="000000"/>
                </a:solidFill>
                <a:latin typeface="Public Sans Light" panose="02020603050405020304" pitchFamily="2"/>
              </a:rPr>
              <a:t> Individuals and sole traders </a:t>
            </a:r>
          </a:p>
          <a:p>
            <a:pPr marL="45720" marR="0" indent="0" algn="l">
              <a:lnSpc>
                <a:spcPts val="2000"/>
              </a:lnSpc>
              <a:spcBef>
                <a:spcPts val="1170"/>
              </a:spcBef>
              <a:spcAft>
                <a:spcPts val="0"/>
              </a:spcAft>
            </a:pPr>
            <a:r>
              <a:rPr lang="en-US" sz="1750" spc="75">
                <a:solidFill>
                  <a:srgbClr val="002563"/>
                </a:solidFill>
                <a:latin typeface="Public Sans Light" panose="02020603050405020304" pitchFamily="2"/>
              </a:rPr>
              <a:t>X</a:t>
            </a:r>
            <a:r>
              <a:rPr lang="en-US" sz="1750" spc="75">
                <a:solidFill>
                  <a:srgbClr val="000000"/>
                </a:solidFill>
                <a:latin typeface="Public Sans Light" panose="02020603050405020304" pitchFamily="2"/>
              </a:rPr>
              <a:t> Local Councils </a:t>
            </a:r>
          </a:p>
          <a:p>
            <a:pPr marL="45720" marR="0" indent="0" algn="l">
              <a:lnSpc>
                <a:spcPts val="2000"/>
              </a:lnSpc>
              <a:spcBef>
                <a:spcPts val="1175"/>
              </a:spcBef>
              <a:spcAft>
                <a:spcPts val="0"/>
              </a:spcAft>
            </a:pPr>
            <a:r>
              <a:rPr lang="en-US" sz="1750" spc="40">
                <a:solidFill>
                  <a:srgbClr val="002563"/>
                </a:solidFill>
                <a:latin typeface="Public Sans Light" panose="02020603050405020304" pitchFamily="2"/>
              </a:rPr>
              <a:t>X</a:t>
            </a:r>
            <a:r>
              <a:rPr lang="en-US" sz="1750" spc="40">
                <a:solidFill>
                  <a:srgbClr val="000000"/>
                </a:solidFill>
                <a:latin typeface="Public Sans Light" panose="02020603050405020304" pitchFamily="2"/>
              </a:rPr>
              <a:t> State and Federal Government Departments and </a:t>
            </a:r>
          </a:p>
          <a:p>
            <a:pPr marL="411480" marR="0" indent="0" algn="l">
              <a:lnSpc>
                <a:spcPts val="2000"/>
              </a:lnSpc>
              <a:spcBef>
                <a:spcPts val="0"/>
              </a:spcBef>
              <a:spcAft>
                <a:spcPts val="0"/>
              </a:spcAft>
            </a:pPr>
            <a:r>
              <a:rPr lang="en-US" sz="1750" spc="15">
                <a:solidFill>
                  <a:srgbClr val="000000"/>
                </a:solidFill>
                <a:latin typeface="Public Sans Light" panose="02020603050405020304" pitchFamily="2"/>
              </a:rPr>
              <a:t>associated entities </a:t>
            </a:r>
          </a:p>
          <a:p>
            <a:pPr marL="45720" marR="0" indent="0" algn="l">
              <a:lnSpc>
                <a:spcPts val="2000"/>
              </a:lnSpc>
              <a:spcBef>
                <a:spcPts val="1175"/>
              </a:spcBef>
              <a:spcAft>
                <a:spcPts val="0"/>
              </a:spcAft>
            </a:pPr>
            <a:r>
              <a:rPr lang="en-US" sz="1750" spc="40">
                <a:solidFill>
                  <a:srgbClr val="002563"/>
                </a:solidFill>
                <a:latin typeface="Public Sans Light" panose="02020603050405020304" pitchFamily="2"/>
              </a:rPr>
              <a:t>X</a:t>
            </a:r>
            <a:r>
              <a:rPr lang="en-US" sz="1750" spc="40">
                <a:solidFill>
                  <a:srgbClr val="000000"/>
                </a:solidFill>
                <a:latin typeface="Public Sans Light" panose="02020603050405020304" pitchFamily="2"/>
              </a:rPr>
              <a:t> For profit organisations and commercial </a:t>
            </a:r>
          </a:p>
          <a:p>
            <a:pPr marL="411480" marR="0" indent="0" algn="l">
              <a:lnSpc>
                <a:spcPts val="2000"/>
              </a:lnSpc>
              <a:spcBef>
                <a:spcPts val="0"/>
              </a:spcBef>
              <a:spcAft>
                <a:spcPts val="20"/>
              </a:spcAft>
            </a:pPr>
            <a:r>
              <a:rPr lang="en-US" sz="1750" spc="5">
                <a:solidFill>
                  <a:srgbClr val="000000"/>
                </a:solidFill>
                <a:latin typeface="Public Sans Light" panose="02020603050405020304" pitchFamily="2"/>
              </a:rPr>
              <a:t>enterprises </a:t>
            </a:r>
          </a:p>
        </p:txBody>
      </p:sp>
    </p:spTree>
    <p:extLst>
      <p:ext uri="{BB962C8B-B14F-4D97-AF65-F5344CB8AC3E}">
        <p14:creationId xmlns:p14="http://schemas.microsoft.com/office/powerpoint/2010/main" val="1494875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2228850"/>
            <a:ext cx="12192001" cy="4629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8998">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1387653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layout 2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412670" y="1724025"/>
            <a:ext cx="5726954" cy="4692015"/>
          </a:xfrm>
          <a:prstGeom prst="rect">
            <a:avLst/>
          </a:prstGeom>
          <a:noFill/>
          <a:ln w="0" cmpd="sng">
            <a:noFill/>
            <a:prstDash val="solid"/>
          </a:ln>
        </p:spPr>
        <p:txBody>
          <a:bodyPr vert="horz" lIns="0" tIns="58420" rIns="0" bIns="0" anchor="t"/>
          <a:lstStyle>
            <a:lvl1pPr marL="0" marR="0" indent="731447" algn="l">
              <a:lnSpc>
                <a:spcPts val="2800"/>
              </a:lnSpc>
              <a:spcBef>
                <a:spcPts val="1000"/>
              </a:spcBef>
              <a:spcAft>
                <a:spcPts val="19263"/>
              </a:spcAft>
              <a:buFont typeface="Public Sans Light"/>
              <a:buAutoNum type="arabicPeriod"/>
              <a:defRPr/>
            </a:lvl1pPr>
          </a:lstStyle>
          <a:p>
            <a:pPr marL="0" marR="0" indent="0" algn="l">
              <a:lnSpc>
                <a:spcPts val="2200"/>
              </a:lnSpc>
              <a:spcAft>
                <a:spcPts val="0"/>
              </a:spcAft>
            </a:pPr>
            <a:r>
              <a:rPr lang="en-US" sz="2000" spc="-15">
                <a:solidFill>
                  <a:srgbClr val="21272B"/>
                </a:solidFill>
                <a:latin typeface="Public Sans Light" panose="02020603050405020304" pitchFamily="2"/>
              </a:rPr>
              <a:t>For further information and before you start your </a:t>
            </a:r>
          </a:p>
          <a:p>
            <a:pPr marL="0" marR="0" indent="0" algn="l">
              <a:lnSpc>
                <a:spcPts val="2200"/>
              </a:lnSpc>
              <a:spcBef>
                <a:spcPts val="0"/>
              </a:spcBef>
              <a:spcAft>
                <a:spcPts val="0"/>
              </a:spcAft>
            </a:pPr>
            <a:r>
              <a:rPr lang="en-US" sz="2000" spc="0">
                <a:solidFill>
                  <a:srgbClr val="21272B"/>
                </a:solidFill>
                <a:latin typeface="Public Sans Light" panose="02020603050405020304" pitchFamily="2"/>
              </a:rPr>
              <a:t>application, please review: </a:t>
            </a:r>
          </a:p>
          <a:p>
            <a:pPr marL="0" marR="0" indent="731520" algn="l">
              <a:lnSpc>
                <a:spcPts val="2800"/>
              </a:lnSpc>
              <a:spcBef>
                <a:spcPts val="6230"/>
              </a:spcBef>
              <a:spcAft>
                <a:spcPts val="0"/>
              </a:spcAft>
              <a:buFont typeface="Public Sans Light"/>
              <a:buAutoNum type="arabicPeriod"/>
            </a:pPr>
            <a:r>
              <a:rPr lang="en-US" sz="2350" b="1" u="sng" spc="5">
                <a:solidFill>
                  <a:srgbClr val="0000FF"/>
                </a:solidFill>
                <a:latin typeface="Public Sans Light" panose="02020603050405020304" pitchFamily="2"/>
              </a:rPr>
              <a:t>Grant Program Guidelines</a:t>
            </a:r>
          </a:p>
          <a:p>
            <a:pPr marL="0" marR="0" indent="731520" algn="l">
              <a:lnSpc>
                <a:spcPts val="2800"/>
              </a:lnSpc>
              <a:spcBef>
                <a:spcPts val="1000"/>
              </a:spcBef>
              <a:spcAft>
                <a:spcPts val="19265"/>
              </a:spcAft>
              <a:buFont typeface="Public Sans Light"/>
              <a:buAutoNum type="arabicPeriod"/>
            </a:pPr>
            <a:r>
              <a:rPr lang="en-US" sz="2350" b="1" u="sng" spc="-5">
                <a:solidFill>
                  <a:srgbClr val="0000FF"/>
                </a:solidFill>
                <a:latin typeface="Public Sans Light" panose="02020603050405020304" pitchFamily="2"/>
              </a:rPr>
              <a:t>Frequently Asked Questions (FAQs)</a:t>
            </a:r>
          </a:p>
        </p:txBody>
      </p:sp>
      <p:sp>
        <p:nvSpPr>
          <p:cNvPr id="5" name="Text Placeholder 4"/>
          <p:cNvSpPr>
            <a:spLocks noGrp="1"/>
          </p:cNvSpPr>
          <p:nvPr>
            <p:ph type="body" idx="10"/>
          </p:nvPr>
        </p:nvSpPr>
        <p:spPr>
          <a:xfrm>
            <a:off x="11663431" y="6480175"/>
            <a:ext cx="130793" cy="115570"/>
          </a:xfrm>
          <a:prstGeom prst="rect">
            <a:avLst/>
          </a:prstGeom>
          <a:noFill/>
          <a:ln w="0" cmpd="sng">
            <a:noFill/>
            <a:prstDash val="solid"/>
          </a:ln>
        </p:spPr>
        <p:txBody>
          <a:bodyPr vert="horz" lIns="0" tIns="0" rIns="0" bIns="0" anchor="t"/>
          <a:lstStyle>
            <a:lvl1pPr marL="0" marR="0" indent="0" algn="l">
              <a:lnSpc>
                <a:spcPts val="900"/>
              </a:lnSpc>
              <a:spcAft>
                <a:spcPts val="0"/>
              </a:spcAft>
              <a:defRPr/>
            </a:lvl1pPr>
          </a:lstStyle>
          <a:p>
            <a:pPr marL="0" marR="0" indent="0" algn="l">
              <a:lnSpc>
                <a:spcPts val="900"/>
              </a:lnSpc>
              <a:spcAft>
                <a:spcPts val="0"/>
              </a:spcAft>
            </a:pPr>
            <a:r>
              <a:rPr lang="en-US" sz="1200" spc="-240">
                <a:solidFill>
                  <a:srgbClr val="21272B"/>
                </a:solidFill>
                <a:latin typeface="Public Sans Light" panose="02020603050405020304" pitchFamily="2"/>
              </a:rPr>
              <a:t>21 </a:t>
            </a:r>
          </a:p>
        </p:txBody>
      </p:sp>
    </p:spTree>
    <p:extLst>
      <p:ext uri="{BB962C8B-B14F-4D97-AF65-F5344CB8AC3E}">
        <p14:creationId xmlns:p14="http://schemas.microsoft.com/office/powerpoint/2010/main" val="2504264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ver 3">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a:spLocks/>
          </p:cNvSpPr>
          <p:nvPr userDrawn="1"/>
        </p:nvSpPr>
        <p:spPr>
          <a:xfrm>
            <a:off x="0" y="0"/>
            <a:ext cx="3060000" cy="68580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3060000" y="0"/>
            <a:ext cx="1008000" cy="6858000"/>
          </a:xfrm>
          <a:prstGeom prst="rect">
            <a:avLst/>
          </a:prstGeom>
          <a:solidFill>
            <a:srgbClr val="F6AC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cxnSp>
        <p:nvCxnSpPr>
          <p:cNvPr id="17" name="Straight Connector 16">
            <a:extLst>
              <a:ext uri="{FF2B5EF4-FFF2-40B4-BE49-F238E27FC236}">
                <a16:creationId xmlns:a16="http://schemas.microsoft.com/office/drawing/2014/main" id="{DDF86A80-8584-4C6D-B246-F9DF69752A8B}"/>
              </a:ext>
              <a:ext uri="{C183D7F6-B498-43B3-948B-1728B52AA6E4}">
                <adec:decorative xmlns:adec="http://schemas.microsoft.com/office/drawing/2017/decorative" val="1"/>
              </a:ext>
            </a:extLst>
          </p:cNvPr>
          <p:cNvCxnSpPr>
            <a:cxnSpLocks/>
          </p:cNvCxnSpPr>
          <p:nvPr userDrawn="1"/>
        </p:nvCxnSpPr>
        <p:spPr>
          <a:xfrm>
            <a:off x="4392000" y="360000"/>
            <a:ext cx="0" cy="601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9D8C782-9AA5-4F84-947F-AAFB8EA314EF}"/>
              </a:ext>
            </a:extLst>
          </p:cNvPr>
          <p:cNvSpPr>
            <a:spLocks noGrp="1"/>
          </p:cNvSpPr>
          <p:nvPr>
            <p:ph type="ctrTitle" hasCustomPrompt="1"/>
          </p:nvPr>
        </p:nvSpPr>
        <p:spPr>
          <a:xfrm>
            <a:off x="4571998" y="1440000"/>
            <a:ext cx="7308000" cy="2520000"/>
          </a:xfrm>
          <a:ln>
            <a:noFill/>
          </a:ln>
        </p:spPr>
        <p:txBody>
          <a:bodyPr anchor="t">
            <a:noAutofit/>
          </a:bodyPr>
          <a:lstStyle>
            <a:lvl1pPr algn="l">
              <a:lnSpc>
                <a:spcPct val="90000"/>
              </a:lnSpc>
              <a:defRPr sz="4800">
                <a:solidFill>
                  <a:schemeClr val="accent1"/>
                </a:solidFill>
              </a:defRPr>
            </a:lvl1pPr>
          </a:lstStyle>
          <a:p>
            <a:r>
              <a:rPr lang="en-AU" noProof="0" dirty="0"/>
              <a:t>Click to edit presentation title</a:t>
            </a:r>
          </a:p>
        </p:txBody>
      </p:sp>
      <p:pic>
        <p:nvPicPr>
          <p:cNvPr id="2" name="Picture 1" descr="NSW Government logo">
            <a:extLst>
              <a:ext uri="{FF2B5EF4-FFF2-40B4-BE49-F238E27FC236}">
                <a16:creationId xmlns:a16="http://schemas.microsoft.com/office/drawing/2014/main" id="{DF294DF7-13B6-CA3F-A00D-3A387B31A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1999" y="360000"/>
            <a:ext cx="630000" cy="685525"/>
          </a:xfrm>
          <a:prstGeom prst="rect">
            <a:avLst/>
          </a:prstGeom>
        </p:spPr>
      </p:pic>
      <p:sp>
        <p:nvSpPr>
          <p:cNvPr id="3" name="Picture Placeholder 4">
            <a:extLst>
              <a:ext uri="{FF2B5EF4-FFF2-40B4-BE49-F238E27FC236}">
                <a16:creationId xmlns:a16="http://schemas.microsoft.com/office/drawing/2014/main" id="{02E3E5D4-963E-9EB9-EBBB-A5D73893F18C}"/>
              </a:ext>
            </a:extLst>
          </p:cNvPr>
          <p:cNvSpPr>
            <a:spLocks noGrp="1"/>
          </p:cNvSpPr>
          <p:nvPr>
            <p:ph type="pic" sz="quarter" idx="16" hasCustomPrompt="1"/>
          </p:nvPr>
        </p:nvSpPr>
        <p:spPr>
          <a:xfrm>
            <a:off x="10231200" y="3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
        <p:nvSpPr>
          <p:cNvPr id="13" name="Text Placeholder 14">
            <a:extLst>
              <a:ext uri="{FF2B5EF4-FFF2-40B4-BE49-F238E27FC236}">
                <a16:creationId xmlns:a16="http://schemas.microsoft.com/office/drawing/2014/main" id="{535593CA-BA91-4187-930C-8C07C260D8F8}"/>
              </a:ext>
            </a:extLst>
          </p:cNvPr>
          <p:cNvSpPr>
            <a:spLocks noGrp="1"/>
          </p:cNvSpPr>
          <p:nvPr>
            <p:ph type="body" sz="quarter" idx="14" hasCustomPrompt="1"/>
          </p:nvPr>
        </p:nvSpPr>
        <p:spPr>
          <a:xfrm>
            <a:off x="4572000" y="4032000"/>
            <a:ext cx="7308000" cy="684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4571999" y="5148000"/>
            <a:ext cx="7308000" cy="684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4571999" y="6012000"/>
            <a:ext cx="7308000" cy="360000"/>
          </a:xfrm>
        </p:spPr>
        <p:txBody>
          <a:bodyPr anchor="b">
            <a:noAutofit/>
          </a:bodyPr>
          <a:lstStyle>
            <a:lvl1pPr algn="l">
              <a:spcAft>
                <a:spcPts val="0"/>
              </a:spcAft>
              <a:defRPr sz="14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Tree>
    <p:extLst>
      <p:ext uri="{BB962C8B-B14F-4D97-AF65-F5344CB8AC3E}">
        <p14:creationId xmlns:p14="http://schemas.microsoft.com/office/powerpoint/2010/main" val="3126593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93594842"/>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741561-8D79-6932-EA53-CFD3014B4A2E}"/>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1521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US" noProof="0"/>
              <a:t>Click icon to add table</a:t>
            </a:r>
            <a:endParaRPr lang="en-AU" noProof="0"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62394774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399999" y="360000"/>
            <a:ext cx="6407999" cy="1008000"/>
          </a:xfrm>
        </p:spPr>
        <p:txBody>
          <a:bodyPr/>
          <a:lstStyle>
            <a:lvl1pPr>
              <a:defRPr/>
            </a:lvl1pPr>
          </a:lstStyle>
          <a:p>
            <a:r>
              <a:rPr lang="en-US" noProof="0"/>
              <a:t>Click to edit Master title style</a:t>
            </a:r>
            <a:endParaRPr lang="en-AU" noProof="0" dirty="0"/>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accent1"/>
                </a:solidFill>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247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US" noProof="0"/>
              <a:t>Click icon to add table</a:t>
            </a:r>
            <a:endParaRPr lang="en-AU" noProof="0"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4001799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pic>
        <p:nvPicPr>
          <p:cNvPr id="3" name="Picture 2" descr="NSW Government logo">
            <a:extLst>
              <a:ext uri="{FF2B5EF4-FFF2-40B4-BE49-F238E27FC236}">
                <a16:creationId xmlns:a16="http://schemas.microsoft.com/office/drawing/2014/main" id="{CD1F5081-FAEA-12FF-FE49-0EC70B69AA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99" y="360000"/>
            <a:ext cx="630000" cy="685525"/>
          </a:xfrm>
          <a:prstGeom prst="rect">
            <a:avLst/>
          </a:prstGeom>
        </p:spPr>
      </p:pic>
      <p:sp>
        <p:nvSpPr>
          <p:cNvPr id="8" name="Picture Placeholder 4">
            <a:extLst>
              <a:ext uri="{FF2B5EF4-FFF2-40B4-BE49-F238E27FC236}">
                <a16:creationId xmlns:a16="http://schemas.microsoft.com/office/drawing/2014/main" id="{B059A0D2-B0E6-DE39-AD75-3E288D61AB0B}"/>
              </a:ext>
            </a:extLst>
          </p:cNvPr>
          <p:cNvSpPr>
            <a:spLocks noGrp="1"/>
          </p:cNvSpPr>
          <p:nvPr>
            <p:ph type="pic" sz="quarter" idx="16" hasCustomPrompt="1"/>
          </p:nvPr>
        </p:nvSpPr>
        <p:spPr>
          <a:xfrm>
            <a:off x="10231200" y="3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2082850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40000" y="3960000"/>
            <a:ext cx="82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292000"/>
            <a:ext cx="828000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360000"/>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pic>
        <p:nvPicPr>
          <p:cNvPr id="4" name="Picture 3" descr="NSW Government logo">
            <a:extLst>
              <a:ext uri="{FF2B5EF4-FFF2-40B4-BE49-F238E27FC236}">
                <a16:creationId xmlns:a16="http://schemas.microsoft.com/office/drawing/2014/main" id="{7519A686-C5FE-600D-43DA-14FA8D5AC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
        <p:nvSpPr>
          <p:cNvPr id="6" name="Picture Placeholder 4">
            <a:extLst>
              <a:ext uri="{FF2B5EF4-FFF2-40B4-BE49-F238E27FC236}">
                <a16:creationId xmlns:a16="http://schemas.microsoft.com/office/drawing/2014/main" id="{A3313085-D7DE-E215-9B6A-55ECAAFF98C5}"/>
              </a:ext>
            </a:extLst>
          </p:cNvPr>
          <p:cNvSpPr>
            <a:spLocks noGrp="1"/>
          </p:cNvSpPr>
          <p:nvPr>
            <p:ph type="pic" sz="quarter" idx="16" hasCustomPrompt="1"/>
          </p:nvPr>
        </p:nvSpPr>
        <p:spPr>
          <a:xfrm>
            <a:off x="10231200" y="57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Tree>
    <p:extLst>
      <p:ext uri="{BB962C8B-B14F-4D97-AF65-F5344CB8AC3E}">
        <p14:creationId xmlns:p14="http://schemas.microsoft.com/office/powerpoint/2010/main" val="2342974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6408000" cy="1008000"/>
          </a:xfrm>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solidFill>
                  <a:schemeClr val="accent1"/>
                </a:solidFill>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63617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solidFill>
                  <a:schemeClr val="accent1"/>
                </a:solidFill>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4200474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US" noProof="0"/>
              <a:t>Click to edit Master title style</a:t>
            </a:r>
            <a:endParaRPr lang="en-AU" noProof="0" dirty="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24512770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4734188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US" noProof="0"/>
              <a:t>Click to edit Master title style</a:t>
            </a:r>
            <a:endParaRPr lang="en-AU" noProof="0" dirty="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6949153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US" noProof="0"/>
              <a:t>Click to edit Master title style</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345488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9BE3-AE17-9782-2178-88D3A6B4F006}"/>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1865575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3EBF-BA14-CD93-53F0-920C52EB26EC}"/>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4433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399999" y="360000"/>
            <a:ext cx="6407999" cy="1008000"/>
          </a:xfrm>
        </p:spPr>
        <p:txBody>
          <a:bodyPr/>
          <a:lstStyle>
            <a:lvl1pPr>
              <a:defRPr/>
            </a:lvl1pPr>
          </a:lstStyle>
          <a:p>
            <a:r>
              <a:rPr lang="en-US" noProof="0"/>
              <a:t>Click to edit Master title style</a:t>
            </a:r>
            <a:endParaRPr lang="en-AU" noProof="0" dirty="0"/>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accent1"/>
                </a:solidFill>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390143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5BDD8-BD3E-B824-856C-44B9EE5BBE7B}"/>
              </a:ext>
            </a:extLst>
          </p:cNvPr>
          <p:cNvSpPr>
            <a:spLocks noGrp="1"/>
          </p:cNvSpPr>
          <p:nvPr>
            <p:ph type="title"/>
          </p:nvPr>
        </p:nvSpPr>
        <p:spPr/>
        <p:txBody>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accent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66700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solidFill>
                  <a:schemeClr val="accent1"/>
                </a:solidFill>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675755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solidFill>
                  <a:schemeClr val="accent1"/>
                </a:solidFill>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3303955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39999" y="360000"/>
            <a:ext cx="11303993" cy="1008000"/>
          </a:xfrm>
        </p:spPr>
        <p:txBody>
          <a:bodyPr/>
          <a:lstStyle/>
          <a:p>
            <a:r>
              <a:rPr lang="en-US"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solidFill>
                  <a:schemeClr val="accent1"/>
                </a:solidFill>
                <a:latin typeface="+mn-lt"/>
              </a:defRPr>
            </a:lvl1pPr>
          </a:lstStyle>
          <a:p>
            <a:pPr lvl="0"/>
            <a:r>
              <a:rPr lang="en-AU" noProof="0" dirty="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691747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39999" y="360000"/>
            <a:ext cx="11303995" cy="1008000"/>
          </a:xfrm>
        </p:spPr>
        <p:txBody>
          <a:bodyPr/>
          <a:lstStyle/>
          <a:p>
            <a:r>
              <a:rPr lang="en-US"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accent1"/>
                </a:solidFill>
                <a:latin typeface="Public Sans SemiBold" pitchFamily="2" charset="0"/>
                <a:ea typeface="+mn-ea"/>
                <a:cs typeface="+mn-cs"/>
              </a:defRPr>
            </a:lvl1pPr>
            <a:lvl2pPr>
              <a:lnSpc>
                <a:spcPct val="100000"/>
              </a:lnSpc>
              <a:spcAft>
                <a:spcPts val="0"/>
              </a:spcAft>
              <a:defRPr sz="1800" b="0">
                <a:solidFill>
                  <a:schemeClr val="accent1"/>
                </a:solidFill>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94760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a:xfrm>
            <a:off x="360000" y="360000"/>
            <a:ext cx="11484000" cy="1008000"/>
          </a:xfrm>
        </p:spPr>
        <p:txBody>
          <a:body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0897695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9075128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6910230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1"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sz="2400"/>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sz="2400"/>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sz="240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1" y="360000"/>
            <a:ext cx="5400000" cy="1008000"/>
          </a:xfrm>
        </p:spPr>
        <p:txBody>
          <a:bodyPr/>
          <a:lstStyle>
            <a:lvl1pPr>
              <a:defRPr/>
            </a:lvl1p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1" y="5976000"/>
            <a:ext cx="6407999" cy="360000"/>
          </a:xfrm>
        </p:spPr>
        <p:txBody>
          <a:bodyPr anchor="b">
            <a:noAutofit/>
          </a:bodyPr>
          <a:lstStyle>
            <a:lvl1pPr>
              <a:defRPr sz="1400">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4303905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2228850"/>
            <a:ext cx="12192001" cy="4629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8998">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2440530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pic>
        <p:nvPicPr>
          <p:cNvPr id="3" name="Picture 2" descr="NSW Government logo">
            <a:extLst>
              <a:ext uri="{FF2B5EF4-FFF2-40B4-BE49-F238E27FC236}">
                <a16:creationId xmlns:a16="http://schemas.microsoft.com/office/drawing/2014/main" id="{CD1F5081-FAEA-12FF-FE49-0EC70B69AA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99" y="360000"/>
            <a:ext cx="630000" cy="685525"/>
          </a:xfrm>
          <a:prstGeom prst="rect">
            <a:avLst/>
          </a:prstGeom>
        </p:spPr>
      </p:pic>
      <p:sp>
        <p:nvSpPr>
          <p:cNvPr id="8" name="Picture Placeholder 4">
            <a:extLst>
              <a:ext uri="{FF2B5EF4-FFF2-40B4-BE49-F238E27FC236}">
                <a16:creationId xmlns:a16="http://schemas.microsoft.com/office/drawing/2014/main" id="{B059A0D2-B0E6-DE39-AD75-3E288D61AB0B}"/>
              </a:ext>
            </a:extLst>
          </p:cNvPr>
          <p:cNvSpPr>
            <a:spLocks noGrp="1"/>
          </p:cNvSpPr>
          <p:nvPr>
            <p:ph type="pic" sz="quarter" idx="16" hasCustomPrompt="1"/>
          </p:nvPr>
        </p:nvSpPr>
        <p:spPr>
          <a:xfrm>
            <a:off x="10231200" y="3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35335269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Highlight Slide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591" y="540000"/>
            <a:ext cx="11085470" cy="1440000"/>
          </a:xfrm>
          <a:noFill/>
        </p:spPr>
        <p:txBody>
          <a:bodyPr wrap="square" lIns="0" tIns="0" rIns="0" bIns="0" rtlCol="0" anchor="b" anchorCtr="0">
            <a:noAutofit/>
          </a:bodyPr>
          <a:lstStyle>
            <a:lvl1pPr>
              <a:lnSpc>
                <a:spcPct val="100000"/>
              </a:lnSpc>
              <a:defRPr lang="en-AU" sz="4800" dirty="0">
                <a:solidFill>
                  <a:schemeClr val="bg2"/>
                </a:solidFill>
                <a:latin typeface="+mn-lt"/>
                <a:ea typeface="+mn-ea"/>
                <a:cs typeface="+mn-cs"/>
              </a:defRPr>
            </a:lvl1pPr>
          </a:lstStyle>
          <a:p>
            <a:pPr marL="0" lvl="0" defTabSz="902888"/>
            <a:r>
              <a:rPr lang="en-US" dirty="0"/>
              <a:t>Click to edit Master title style</a:t>
            </a:r>
            <a:endParaRPr lang="en-AU" dirty="0"/>
          </a:p>
        </p:txBody>
      </p:sp>
      <p:sp>
        <p:nvSpPr>
          <p:cNvPr id="38" name="TextBox 37">
            <a:extLst>
              <a:ext uri="{FF2B5EF4-FFF2-40B4-BE49-F238E27FC236}">
                <a16:creationId xmlns:a16="http://schemas.microsoft.com/office/drawing/2014/main" id="{6B12E1FA-E00C-44DE-82A3-1C5B8807B6E7}"/>
              </a:ext>
            </a:extLst>
          </p:cNvPr>
          <p:cNvSpPr txBox="1"/>
          <p:nvPr userDrawn="1"/>
        </p:nvSpPr>
        <p:spPr>
          <a:xfrm>
            <a:off x="11118486" y="6514589"/>
            <a:ext cx="458980" cy="223459"/>
          </a:xfrm>
          <a:prstGeom prst="rect">
            <a:avLst/>
          </a:prstGeom>
          <a:noFill/>
        </p:spPr>
        <p:txBody>
          <a:bodyPr wrap="square" lIns="0" tIns="0" rIns="0" bIns="0" rtlCol="0" anchor="ctr" anchorCtr="0">
            <a:spAutoFit/>
          </a:bodyPr>
          <a:lstStyle/>
          <a:p>
            <a:pPr algn="r"/>
            <a:fld id="{12EB7FDA-3CFA-48E9-9A35-E50E94D3505F}" type="slidenum">
              <a:rPr lang="en-US" sz="1452" smtClean="0">
                <a:solidFill>
                  <a:schemeClr val="bg1">
                    <a:lumMod val="65000"/>
                  </a:schemeClr>
                </a:solidFill>
                <a:latin typeface="+mn-lt"/>
              </a:rPr>
              <a:pPr algn="r"/>
              <a:t>‹#›</a:t>
            </a:fld>
            <a:endParaRPr lang="en-US" sz="1452" dirty="0">
              <a:solidFill>
                <a:schemeClr val="bg1">
                  <a:lumMod val="65000"/>
                </a:schemeClr>
              </a:solidFill>
              <a:latin typeface="+mn-lt"/>
            </a:endParaRPr>
          </a:p>
        </p:txBody>
      </p:sp>
      <p:cxnSp>
        <p:nvCxnSpPr>
          <p:cNvPr id="39" name="Straight Connector 38">
            <a:extLst>
              <a:ext uri="{FF2B5EF4-FFF2-40B4-BE49-F238E27FC236}">
                <a16:creationId xmlns:a16="http://schemas.microsoft.com/office/drawing/2014/main" id="{C4E25CE4-90B3-4C1F-834D-7164133CCE96}"/>
              </a:ext>
            </a:extLst>
          </p:cNvPr>
          <p:cNvCxnSpPr>
            <a:cxnSpLocks/>
          </p:cNvCxnSpPr>
          <p:nvPr userDrawn="1"/>
        </p:nvCxnSpPr>
        <p:spPr>
          <a:xfrm>
            <a:off x="11100663" y="6500581"/>
            <a:ext cx="0" cy="2514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817303" y="6507651"/>
            <a:ext cx="4163763" cy="237328"/>
          </a:xfrm>
          <a:prstGeom prst="rect">
            <a:avLst/>
          </a:prstGeom>
        </p:spPr>
        <p:txBody>
          <a:bodyPr lIns="0" tIns="0" rIns="0" bIns="0" anchor="ctr" anchorCtr="0"/>
          <a:lstStyle>
            <a:defPPr>
              <a:defRPr lang="en-US"/>
            </a:defPPr>
            <a:lvl1pPr algn="r">
              <a:defRPr sz="800">
                <a:solidFill>
                  <a:schemeClr val="bg1">
                    <a:lumMod val="65000"/>
                  </a:schemeClr>
                </a:solidFill>
              </a:defRPr>
            </a:lvl1pPr>
          </a:lstStyle>
          <a:p>
            <a:pPr lvl="0" algn="r"/>
            <a:r>
              <a:rPr lang="en-US" sz="1089" dirty="0">
                <a:solidFill>
                  <a:schemeClr val="bg1">
                    <a:lumMod val="65000"/>
                  </a:schemeClr>
                </a:solidFill>
              </a:rPr>
              <a:t>NSW Government | Department of Communities and Justice</a:t>
            </a:r>
            <a:endParaRPr lang="en-AU" sz="1089" dirty="0">
              <a:solidFill>
                <a:schemeClr val="bg1">
                  <a:lumMod val="65000"/>
                </a:schemeClr>
              </a:solidFill>
            </a:endParaRPr>
          </a:p>
        </p:txBody>
      </p:sp>
      <p:sp>
        <p:nvSpPr>
          <p:cNvPr id="4" name="Text Placeholder 3"/>
          <p:cNvSpPr>
            <a:spLocks noGrp="1"/>
          </p:cNvSpPr>
          <p:nvPr>
            <p:ph type="body" sz="quarter" idx="11"/>
          </p:nvPr>
        </p:nvSpPr>
        <p:spPr>
          <a:xfrm>
            <a:off x="556591" y="1996828"/>
            <a:ext cx="11085470" cy="4338000"/>
          </a:xfrm>
        </p:spPr>
        <p:txBody>
          <a:bodyPr tIns="180000"/>
          <a:lstStyle>
            <a:lvl1pPr>
              <a:defRPr sz="3200">
                <a:solidFill>
                  <a:schemeClr val="accent2"/>
                </a:solidFill>
              </a:defRPr>
            </a:lvl1pPr>
            <a:lvl2pPr>
              <a:defRPr sz="3200">
                <a:solidFill>
                  <a:schemeClr val="accent2"/>
                </a:solidFill>
              </a:defRPr>
            </a:lvl2pPr>
            <a:lvl3pPr>
              <a:defRPr sz="3200">
                <a:solidFill>
                  <a:schemeClr val="accent2"/>
                </a:solidFill>
              </a:defRPr>
            </a:lvl3pPr>
            <a:lvl4pPr marL="467953" indent="-467953">
              <a:buClr>
                <a:schemeClr val="bg2"/>
              </a:buClr>
              <a:defRPr sz="3200">
                <a:solidFill>
                  <a:schemeClr val="accent2"/>
                </a:solidFill>
              </a:defRPr>
            </a:lvl4pPr>
            <a:lvl5pPr marL="827917" indent="-327567">
              <a:defRPr sz="3200">
                <a:solidFill>
                  <a:schemeClr val="accent2"/>
                </a:solidFill>
              </a:defRPr>
            </a:lvl5pPr>
          </a:lstStyle>
          <a:p>
            <a:pPr lvl="0"/>
            <a:r>
              <a:rPr lang="en-US" dirty="0"/>
              <a:t>Edit Master text styles</a:t>
            </a:r>
          </a:p>
          <a:p>
            <a:pPr lvl="1"/>
            <a:r>
              <a:rPr lang="en-US" dirty="0"/>
              <a:t>Style</a:t>
            </a:r>
          </a:p>
          <a:p>
            <a:pPr lvl="2"/>
            <a:r>
              <a:rPr lang="en-US" dirty="0"/>
              <a:t>Style</a:t>
            </a:r>
          </a:p>
          <a:p>
            <a:pPr lvl="3"/>
            <a:r>
              <a:rPr lang="en-US" dirty="0"/>
              <a:t>Style</a:t>
            </a:r>
          </a:p>
          <a:p>
            <a:pPr lvl="4"/>
            <a:r>
              <a:rPr lang="en-US" dirty="0"/>
              <a:t>Style</a:t>
            </a:r>
            <a:endParaRPr lang="en-AU" dirty="0"/>
          </a:p>
        </p:txBody>
      </p:sp>
    </p:spTree>
    <p:extLst>
      <p:ext uri="{BB962C8B-B14F-4D97-AF65-F5344CB8AC3E}">
        <p14:creationId xmlns:p14="http://schemas.microsoft.com/office/powerpoint/2010/main" val="3088971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over 3">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a:spLocks/>
          </p:cNvSpPr>
          <p:nvPr userDrawn="1"/>
        </p:nvSpPr>
        <p:spPr>
          <a:xfrm>
            <a:off x="1" y="0"/>
            <a:ext cx="30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3060001" y="0"/>
            <a:ext cx="10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p>
        </p:txBody>
      </p:sp>
      <p:cxnSp>
        <p:nvCxnSpPr>
          <p:cNvPr id="17" name="Straight Connector 16">
            <a:extLst>
              <a:ext uri="{FF2B5EF4-FFF2-40B4-BE49-F238E27FC236}">
                <a16:creationId xmlns:a16="http://schemas.microsoft.com/office/drawing/2014/main" id="{DDF86A80-8584-4C6D-B246-F9DF69752A8B}"/>
              </a:ext>
              <a:ext uri="{C183D7F6-B498-43B3-948B-1728B52AA6E4}">
                <adec:decorative xmlns:adec="http://schemas.microsoft.com/office/drawing/2017/decorative" val="1"/>
              </a:ext>
            </a:extLst>
          </p:cNvPr>
          <p:cNvCxnSpPr>
            <a:cxnSpLocks/>
          </p:cNvCxnSpPr>
          <p:nvPr userDrawn="1"/>
        </p:nvCxnSpPr>
        <p:spPr>
          <a:xfrm>
            <a:off x="4392000" y="360000"/>
            <a:ext cx="0" cy="601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4A88B380-785F-4929-A251-FF36DB84C25B}"/>
              </a:ext>
              <a:ext uri="{C183D7F6-B498-43B3-948B-1728B52AA6E4}">
                <adec:decorative xmlns:adec="http://schemas.microsoft.com/office/drawing/2017/decorative" val="1"/>
              </a:ext>
            </a:extLst>
          </p:cNvPr>
          <p:cNvSpPr>
            <a:spLocks noGrp="1"/>
          </p:cNvSpPr>
          <p:nvPr>
            <p:ph type="body" sz="quarter" idx="15" hasCustomPrompt="1"/>
          </p:nvPr>
        </p:nvSpPr>
        <p:spPr>
          <a:xfrm>
            <a:off x="4571999" y="359999"/>
            <a:ext cx="6192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10" name="Title 1">
            <a:extLst>
              <a:ext uri="{FF2B5EF4-FFF2-40B4-BE49-F238E27FC236}">
                <a16:creationId xmlns:a16="http://schemas.microsoft.com/office/drawing/2014/main" id="{69D8C782-9AA5-4F84-947F-AAFB8EA314EF}"/>
              </a:ext>
            </a:extLst>
          </p:cNvPr>
          <p:cNvSpPr>
            <a:spLocks noGrp="1"/>
          </p:cNvSpPr>
          <p:nvPr>
            <p:ph type="ctrTitle" hasCustomPrompt="1"/>
          </p:nvPr>
        </p:nvSpPr>
        <p:spPr>
          <a:xfrm>
            <a:off x="4572000" y="1152000"/>
            <a:ext cx="6192000" cy="2520000"/>
          </a:xfrm>
          <a:ln>
            <a:noFill/>
          </a:ln>
        </p:spPr>
        <p:txBody>
          <a:bodyPr anchor="t">
            <a:noAutofit/>
          </a:bodyPr>
          <a:lstStyle>
            <a:lvl1pPr algn="l">
              <a:lnSpc>
                <a:spcPct val="90000"/>
              </a:lnSpc>
              <a:defRPr sz="4800">
                <a:solidFill>
                  <a:schemeClr val="accent1"/>
                </a:solidFill>
              </a:defRPr>
            </a:lvl1pPr>
          </a:lstStyle>
          <a:p>
            <a:r>
              <a:rPr lang="en-AU" noProof="0" dirty="0"/>
              <a:t>Click to edit presentation title</a:t>
            </a:r>
          </a:p>
        </p:txBody>
      </p:sp>
      <p:sp>
        <p:nvSpPr>
          <p:cNvPr id="13" name="Text Placeholder 14">
            <a:extLst>
              <a:ext uri="{FF2B5EF4-FFF2-40B4-BE49-F238E27FC236}">
                <a16:creationId xmlns:a16="http://schemas.microsoft.com/office/drawing/2014/main" id="{535593CA-BA91-4187-930C-8C07C260D8F8}"/>
              </a:ext>
            </a:extLst>
          </p:cNvPr>
          <p:cNvSpPr>
            <a:spLocks noGrp="1"/>
          </p:cNvSpPr>
          <p:nvPr>
            <p:ph type="body" sz="quarter" idx="14" hasCustomPrompt="1"/>
          </p:nvPr>
        </p:nvSpPr>
        <p:spPr>
          <a:xfrm>
            <a:off x="4572000" y="4032000"/>
            <a:ext cx="6192000" cy="684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4571999" y="5148000"/>
            <a:ext cx="6192000" cy="684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4571999" y="6012000"/>
            <a:ext cx="6192000" cy="360000"/>
          </a:xfrm>
        </p:spPr>
        <p:txBody>
          <a:bodyPr anchor="b">
            <a:noAutofit/>
          </a:bodyPr>
          <a:lstStyle>
            <a:lvl1pPr algn="l">
              <a:spcAft>
                <a:spcPts val="0"/>
              </a:spcAft>
              <a:defRPr sz="14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0" y="0"/>
            <a:ext cx="4068000" cy="6858000"/>
          </a:xfrm>
        </p:spPr>
        <p:txBody>
          <a:bodyPr/>
          <a:lstStyle>
            <a:lvl1pPr>
              <a:defRPr>
                <a:solidFill>
                  <a:schemeClr val="bg1"/>
                </a:solidFill>
              </a:defRPr>
            </a:lvl1pPr>
          </a:lstStyle>
          <a:p>
            <a:r>
              <a:rPr lang="en-US" noProof="0"/>
              <a:t>Click icon to add picture</a:t>
            </a:r>
            <a:endParaRPr lang="en-AU" noProof="0" dirty="0"/>
          </a:p>
        </p:txBody>
      </p:sp>
    </p:spTree>
    <p:extLst>
      <p:ext uri="{BB962C8B-B14F-4D97-AF65-F5344CB8AC3E}">
        <p14:creationId xmlns:p14="http://schemas.microsoft.com/office/powerpoint/2010/main" val="15177943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524036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8998">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125193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1" y="360000"/>
            <a:ext cx="5400000" cy="1008000"/>
          </a:xfrm>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1"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5208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665209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4" y="1799998"/>
            <a:ext cx="5615637"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4" y="2880000"/>
            <a:ext cx="5615637" cy="3239999"/>
          </a:xfrm>
        </p:spPr>
        <p:txBody>
          <a:bodyPr numCol="1" spcCol="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002337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4" y="1799998"/>
            <a:ext cx="7560000"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4" y="2880000"/>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40157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3" y="1800000"/>
            <a:ext cx="8531999" cy="864000"/>
          </a:xfrm>
        </p:spPr>
        <p:txBody>
          <a:bodyPr/>
          <a:lstStyle>
            <a:lvl1pPr>
              <a:defRPr b="0">
                <a:solidFill>
                  <a:schemeClr val="tx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7"/>
            <a:ext cx="2735262" cy="42837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6863939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3" y="1728000"/>
            <a:ext cx="5627998" cy="900000"/>
          </a:xfrm>
        </p:spPr>
        <p:txBody>
          <a:bodyPr anchor="t" anchorCtr="0">
            <a:noAutofit/>
          </a:bodyPr>
          <a:lstStyle>
            <a:lvl1pPr>
              <a:defRPr sz="1400">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3" y="2772002"/>
            <a:ext cx="5627998"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2"/>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8143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40000" y="3960000"/>
            <a:ext cx="82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292000"/>
            <a:ext cx="828000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360000"/>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pic>
        <p:nvPicPr>
          <p:cNvPr id="4" name="Picture 3" descr="NSW Government logo">
            <a:extLst>
              <a:ext uri="{FF2B5EF4-FFF2-40B4-BE49-F238E27FC236}">
                <a16:creationId xmlns:a16="http://schemas.microsoft.com/office/drawing/2014/main" id="{7519A686-C5FE-600D-43DA-14FA8D5AC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
        <p:nvSpPr>
          <p:cNvPr id="6" name="Picture Placeholder 4">
            <a:extLst>
              <a:ext uri="{FF2B5EF4-FFF2-40B4-BE49-F238E27FC236}">
                <a16:creationId xmlns:a16="http://schemas.microsoft.com/office/drawing/2014/main" id="{A3313085-D7DE-E215-9B6A-55ECAAFF98C5}"/>
              </a:ext>
            </a:extLst>
          </p:cNvPr>
          <p:cNvSpPr>
            <a:spLocks noGrp="1"/>
          </p:cNvSpPr>
          <p:nvPr>
            <p:ph type="pic" sz="quarter" idx="16" hasCustomPrompt="1"/>
          </p:nvPr>
        </p:nvSpPr>
        <p:spPr>
          <a:xfrm>
            <a:off x="10231200" y="57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Tree>
    <p:extLst>
      <p:ext uri="{BB962C8B-B14F-4D97-AF65-F5344CB8AC3E}">
        <p14:creationId xmlns:p14="http://schemas.microsoft.com/office/powerpoint/2010/main" val="14857805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1" y="1548001"/>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2"/>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088850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2"/>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800001"/>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9" y="3924001"/>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938695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2"/>
            <a:ext cx="2736000" cy="2159999"/>
          </a:xfrm>
        </p:spPr>
        <p:txBody>
          <a:bodyPr/>
          <a:lstStyle/>
          <a:p>
            <a:r>
              <a:rPr lang="en-US"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1"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6293144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Content Placeholder 5"/>
          <p:cNvSpPr>
            <a:spLocks noGrp="1"/>
          </p:cNvSpPr>
          <p:nvPr>
            <p:ph sz="quarter" idx="4"/>
          </p:nvPr>
        </p:nvSpPr>
        <p:spPr>
          <a:xfrm>
            <a:off x="6444001"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2166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40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bg1"/>
              </a:solidFill>
            </a:endParaRPr>
          </a:p>
        </p:txBody>
      </p:sp>
      <p:sp>
        <p:nvSpPr>
          <p:cNvPr id="12" name="Title 1">
            <a:extLst>
              <a:ext uri="{FF2B5EF4-FFF2-40B4-BE49-F238E27FC236}">
                <a16:creationId xmlns:a16="http://schemas.microsoft.com/office/drawing/2014/main" id="{BC68BAF8-335C-4258-8970-34792D0D6F9A}"/>
              </a:ext>
            </a:extLst>
          </p:cNvPr>
          <p:cNvSpPr>
            <a:spLocks noGrp="1"/>
          </p:cNvSpPr>
          <p:nvPr>
            <p:ph type="ctrTitle" hasCustomPrompt="1"/>
          </p:nvPr>
        </p:nvSpPr>
        <p:spPr>
          <a:xfrm>
            <a:off x="359999" y="360001"/>
            <a:ext cx="11448001" cy="134974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cxnSp>
        <p:nvCxnSpPr>
          <p:cNvPr id="17" name="Straight Connector 16">
            <a:extLst>
              <a:ext uri="{FF2B5EF4-FFF2-40B4-BE49-F238E27FC236}">
                <a16:creationId xmlns:a16="http://schemas.microsoft.com/office/drawing/2014/main" id="{135775FC-5688-48DB-BC37-D315FF46AFC9}"/>
              </a:ext>
              <a:ext uri="{C183D7F6-B498-43B3-948B-1728B52AA6E4}">
                <adec:decorative xmlns:adec="http://schemas.microsoft.com/office/drawing/2017/decorative" val="1"/>
              </a:ext>
            </a:extLst>
          </p:cNvPr>
          <p:cNvCxnSpPr>
            <a:cxnSpLocks/>
          </p:cNvCxnSpPr>
          <p:nvPr userDrawn="1"/>
        </p:nvCxnSpPr>
        <p:spPr>
          <a:xfrm>
            <a:off x="360000" y="23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08BF7407-D084-495E-9244-24241CFB7D88}"/>
              </a:ext>
            </a:extLst>
          </p:cNvPr>
          <p:cNvSpPr>
            <a:spLocks noGrp="1"/>
          </p:cNvSpPr>
          <p:nvPr>
            <p:ph type="body" sz="quarter" idx="14" hasCustomPrompt="1"/>
          </p:nvPr>
        </p:nvSpPr>
        <p:spPr>
          <a:xfrm>
            <a:off x="360000" y="2448002"/>
            <a:ext cx="8531999" cy="790835"/>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a:p>
            <a:pPr lvl="1"/>
            <a:r>
              <a:rPr lang="en-AU" noProof="0" dirty="0"/>
              <a:t>Date Month Year</a:t>
            </a:r>
          </a:p>
        </p:txBody>
      </p:sp>
      <p:cxnSp>
        <p:nvCxnSpPr>
          <p:cNvPr id="20" name="Straight Connector 19">
            <a:extLst>
              <a:ext uri="{FF2B5EF4-FFF2-40B4-BE49-F238E27FC236}">
                <a16:creationId xmlns:a16="http://schemas.microsoft.com/office/drawing/2014/main" id="{266BD58B-B38C-4744-B38D-8569C0941831}"/>
              </a:ext>
              <a:ext uri="{C183D7F6-B498-43B3-948B-1728B52AA6E4}">
                <adec:decorative xmlns:adec="http://schemas.microsoft.com/office/drawing/2017/decorative" val="1"/>
              </a:ext>
            </a:extLst>
          </p:cNvPr>
          <p:cNvCxnSpPr>
            <a:cxnSpLocks/>
          </p:cNvCxnSpPr>
          <p:nvPr userDrawn="1"/>
        </p:nvCxnSpPr>
        <p:spPr>
          <a:xfrm>
            <a:off x="9072000" y="2304000"/>
            <a:ext cx="2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E1C27BB4-5285-4407-B0C8-6E513FF2F53B}"/>
              </a:ext>
            </a:extLst>
          </p:cNvPr>
          <p:cNvSpPr>
            <a:spLocks noGrp="1"/>
          </p:cNvSpPr>
          <p:nvPr>
            <p:ph type="body" sz="quarter" idx="13" hasCustomPrompt="1"/>
          </p:nvPr>
        </p:nvSpPr>
        <p:spPr>
          <a:xfrm>
            <a:off x="9072000" y="2448002"/>
            <a:ext cx="2736000" cy="790835"/>
          </a:xfrm>
        </p:spPr>
        <p:txBody>
          <a:bodyPr>
            <a:noAutofit/>
          </a:bodyPr>
          <a:lstStyle>
            <a:lvl1pPr>
              <a:spcAft>
                <a:spcPts val="0"/>
              </a:spcAft>
              <a:defRPr sz="1800" b="0">
                <a:solidFill>
                  <a:schemeClr val="bg1"/>
                </a:solidFill>
                <a:latin typeface="Public Sans SemiBold" pitchFamily="2" charset="0"/>
              </a:defRPr>
            </a:lvl1pPr>
            <a:lvl2pPr>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4032002"/>
            <a:ext cx="12192001" cy="1114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accent3"/>
              </a:solidFill>
            </a:endParaRPr>
          </a:p>
        </p:txBody>
      </p:sp>
      <p:sp>
        <p:nvSpPr>
          <p:cNvPr id="24" name="Text Placeholder 14">
            <a:extLst>
              <a:ext uri="{FF2B5EF4-FFF2-40B4-BE49-F238E27FC236}">
                <a16:creationId xmlns:a16="http://schemas.microsoft.com/office/drawing/2014/main" id="{CBB58239-EFE3-4428-B99A-7DBA40344012}"/>
              </a:ext>
            </a:extLst>
          </p:cNvPr>
          <p:cNvSpPr>
            <a:spLocks noGrp="1"/>
          </p:cNvSpPr>
          <p:nvPr>
            <p:ph type="body" sz="quarter" idx="15" hasCustomPrompt="1"/>
          </p:nvPr>
        </p:nvSpPr>
        <p:spPr>
          <a:xfrm>
            <a:off x="360000" y="5747125"/>
            <a:ext cx="8531999" cy="684000"/>
          </a:xfrm>
        </p:spPr>
        <p:txBody>
          <a:bodyPr anchor="b" anchorCtr="0">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1200" y="5745602"/>
            <a:ext cx="630000" cy="685525"/>
          </a:xfrm>
          <a:prstGeom prst="rect">
            <a:avLst/>
          </a:prstGeom>
        </p:spPr>
      </p:pic>
    </p:spTree>
    <p:extLst>
      <p:ext uri="{BB962C8B-B14F-4D97-AF65-F5344CB8AC3E}">
        <p14:creationId xmlns:p14="http://schemas.microsoft.com/office/powerpoint/2010/main" val="36378573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over 2">
    <p:bg>
      <p:bgPr>
        <a:solidFill>
          <a:schemeClr val="bg1"/>
        </a:solidFill>
        <a:effectLst/>
      </p:bgPr>
    </p:bg>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65ADF2A8-47EE-4D17-8518-3D05FEA4E4FB}"/>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531999"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2" name="Title 1"/>
          <p:cNvSpPr>
            <a:spLocks noGrp="1"/>
          </p:cNvSpPr>
          <p:nvPr>
            <p:ph type="ctrTitle" hasCustomPrompt="1"/>
          </p:nvPr>
        </p:nvSpPr>
        <p:spPr>
          <a:xfrm>
            <a:off x="359999" y="1152000"/>
            <a:ext cx="10728000" cy="1349740"/>
          </a:xfrm>
          <a:ln>
            <a:noFill/>
          </a:ln>
        </p:spPr>
        <p:txBody>
          <a:bodyPr anchor="t">
            <a:noAutofit/>
          </a:bodyPr>
          <a:lstStyle>
            <a:lvl1pPr algn="l">
              <a:lnSpc>
                <a:spcPct val="90000"/>
              </a:lnSpc>
              <a:defRPr sz="4800">
                <a:solidFill>
                  <a:schemeClr val="accent1"/>
                </a:solidFill>
              </a:defRPr>
            </a:lvl1pPr>
          </a:lstStyle>
          <a:p>
            <a:r>
              <a:rPr lang="en-AU" noProof="0" dirty="0"/>
              <a:t>Click to edit presentation title</a:t>
            </a:r>
          </a:p>
        </p:txBody>
      </p:sp>
      <p:cxnSp>
        <p:nvCxnSpPr>
          <p:cNvPr id="29" name="Straight Connector 28">
            <a:extLst>
              <a:ext uri="{FF2B5EF4-FFF2-40B4-BE49-F238E27FC236}">
                <a16:creationId xmlns:a16="http://schemas.microsoft.com/office/drawing/2014/main" id="{47648A08-5B3C-42A6-9590-4BC5F17E7E1C}"/>
              </a:ext>
              <a:ext uri="{C183D7F6-B498-43B3-948B-1728B52AA6E4}">
                <adec:decorative xmlns:adec="http://schemas.microsoft.com/office/drawing/2017/decorative" val="1"/>
              </a:ext>
            </a:extLst>
          </p:cNvPr>
          <p:cNvCxnSpPr>
            <a:cxnSpLocks/>
          </p:cNvCxnSpPr>
          <p:nvPr userDrawn="1"/>
        </p:nvCxnSpPr>
        <p:spPr>
          <a:xfrm>
            <a:off x="360000" y="2520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4">
            <a:extLst>
              <a:ext uri="{FF2B5EF4-FFF2-40B4-BE49-F238E27FC236}">
                <a16:creationId xmlns:a16="http://schemas.microsoft.com/office/drawing/2014/main" id="{BF07D59F-E0C1-496D-B5E1-DB3993CA196F}"/>
              </a:ext>
            </a:extLst>
          </p:cNvPr>
          <p:cNvSpPr>
            <a:spLocks noGrp="1"/>
          </p:cNvSpPr>
          <p:nvPr>
            <p:ph type="body" sz="quarter" idx="13" hasCustomPrompt="1"/>
          </p:nvPr>
        </p:nvSpPr>
        <p:spPr>
          <a:xfrm>
            <a:off x="360000" y="2663999"/>
            <a:ext cx="8531999" cy="612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a:p>
            <a:pPr lvl="1"/>
            <a:r>
              <a:rPr lang="en-AU" noProof="0" dirty="0"/>
              <a:t>Date Month Year</a:t>
            </a:r>
          </a:p>
        </p:txBody>
      </p:sp>
      <p:cxnSp>
        <p:nvCxnSpPr>
          <p:cNvPr id="30" name="Straight Connector 29">
            <a:extLst>
              <a:ext uri="{FF2B5EF4-FFF2-40B4-BE49-F238E27FC236}">
                <a16:creationId xmlns:a16="http://schemas.microsoft.com/office/drawing/2014/main" id="{DAA6E147-BBBD-42B7-9ABA-CE600499F794}"/>
              </a:ext>
              <a:ext uri="{C183D7F6-B498-43B3-948B-1728B52AA6E4}">
                <adec:decorative xmlns:adec="http://schemas.microsoft.com/office/drawing/2017/decorative" val="1"/>
              </a:ext>
            </a:extLst>
          </p:cNvPr>
          <p:cNvCxnSpPr>
            <a:cxnSpLocks/>
          </p:cNvCxnSpPr>
          <p:nvPr userDrawn="1"/>
        </p:nvCxnSpPr>
        <p:spPr>
          <a:xfrm>
            <a:off x="9072000" y="2520000"/>
            <a:ext cx="273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9072001" y="2663999"/>
            <a:ext cx="2760000" cy="612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2" name="Rectangle 11">
            <a:extLst>
              <a:ext uri="{FF2B5EF4-FFF2-40B4-BE49-F238E27FC236}">
                <a16:creationId xmlns:a16="http://schemas.microsoft.com/office/drawing/2014/main" id="{C22230DC-8362-49DE-9881-F1BC5AE57DE5}"/>
              </a:ext>
              <a:ext uri="{C183D7F6-B498-43B3-948B-1728B52AA6E4}">
                <adec:decorative xmlns:adec="http://schemas.microsoft.com/office/drawing/2017/decorative" val="1"/>
              </a:ext>
            </a:extLst>
          </p:cNvPr>
          <p:cNvSpPr/>
          <p:nvPr userDrawn="1"/>
        </p:nvSpPr>
        <p:spPr>
          <a:xfrm>
            <a:off x="1" y="3419999"/>
            <a:ext cx="12192001"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accent3"/>
              </a:solidFill>
            </a:endParaRPr>
          </a:p>
        </p:txBody>
      </p:sp>
      <p:sp>
        <p:nvSpPr>
          <p:cNvPr id="11" name="Rectangle 10">
            <a:extLst>
              <a:ext uri="{FF2B5EF4-FFF2-40B4-BE49-F238E27FC236}">
                <a16:creationId xmlns:a16="http://schemas.microsoft.com/office/drawing/2014/main" id="{02E539D3-6197-444D-842C-D461CF9ED582}"/>
              </a:ext>
              <a:ext uri="{C183D7F6-B498-43B3-948B-1728B52AA6E4}">
                <adec:decorative xmlns:adec="http://schemas.microsoft.com/office/drawing/2017/decorative" val="1"/>
              </a:ext>
            </a:extLst>
          </p:cNvPr>
          <p:cNvSpPr/>
          <p:nvPr userDrawn="1"/>
        </p:nvSpPr>
        <p:spPr>
          <a:xfrm>
            <a:off x="1" y="5148261"/>
            <a:ext cx="12192001" cy="1133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dirty="0">
              <a:solidFill>
                <a:schemeClr val="accent3"/>
              </a:solidFill>
            </a:endParaRPr>
          </a:p>
        </p:txBody>
      </p:sp>
      <p:sp>
        <p:nvSpPr>
          <p:cNvPr id="27" name="Rectangle 26">
            <a:extLst>
              <a:ext uri="{FF2B5EF4-FFF2-40B4-BE49-F238E27FC236}">
                <a16:creationId xmlns:a16="http://schemas.microsoft.com/office/drawing/2014/main" id="{F364DA7F-1F00-455F-8DA5-2D6BADE8073B}"/>
              </a:ext>
              <a:ext uri="{C183D7F6-B498-43B3-948B-1728B52AA6E4}">
                <adec:decorative xmlns:adec="http://schemas.microsoft.com/office/drawing/2017/decorative" val="1"/>
              </a:ext>
            </a:extLst>
          </p:cNvPr>
          <p:cNvSpPr/>
          <p:nvPr userDrawn="1"/>
        </p:nvSpPr>
        <p:spPr>
          <a:xfrm>
            <a:off x="1" y="6281739"/>
            <a:ext cx="12192001" cy="5762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solidFill>
                <a:schemeClr val="accent3"/>
              </a:solidFill>
            </a:endParaRPr>
          </a:p>
        </p:txBody>
      </p:sp>
      <p:sp>
        <p:nvSpPr>
          <p:cNvPr id="13" name="Picture Placeholder 4">
            <a:extLst>
              <a:ext uri="{FF2B5EF4-FFF2-40B4-BE49-F238E27FC236}">
                <a16:creationId xmlns:a16="http://schemas.microsoft.com/office/drawing/2014/main" id="{EA9E3A1F-B35C-4BB3-828B-62FFD64CE61F}"/>
              </a:ext>
            </a:extLst>
          </p:cNvPr>
          <p:cNvSpPr>
            <a:spLocks noGrp="1"/>
          </p:cNvSpPr>
          <p:nvPr>
            <p:ph type="pic" sz="quarter" idx="14"/>
          </p:nvPr>
        </p:nvSpPr>
        <p:spPr>
          <a:xfrm>
            <a:off x="1" y="3419999"/>
            <a:ext cx="12192001" cy="3438000"/>
          </a:xfrm>
        </p:spPr>
        <p:txBody>
          <a:bodyPr anchor="t"/>
          <a:lstStyle>
            <a:lvl1pPr algn="l">
              <a:defRPr>
                <a:solidFill>
                  <a:schemeClr val="bg1"/>
                </a:solidFill>
              </a:defRPr>
            </a:lvl1pPr>
          </a:lstStyle>
          <a:p>
            <a:r>
              <a:rPr lang="en-US" noProof="0"/>
              <a:t>Click icon to add picture</a:t>
            </a:r>
            <a:endParaRPr lang="en-AU" noProof="0" dirty="0"/>
          </a:p>
        </p:txBody>
      </p:sp>
    </p:spTree>
    <p:extLst>
      <p:ext uri="{BB962C8B-B14F-4D97-AF65-F5344CB8AC3E}">
        <p14:creationId xmlns:p14="http://schemas.microsoft.com/office/powerpoint/2010/main" val="424771677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p:nvPr userDrawn="1"/>
        </p:nvSpPr>
        <p:spPr>
          <a:xfrm>
            <a:off x="0" y="0"/>
            <a:ext cx="8134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dirty="0"/>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8134350" y="0"/>
            <a:ext cx="201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2400"/>
          </a:p>
        </p:txBody>
      </p:sp>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US" noProof="0"/>
              <a:t>Click icon to add picture</a:t>
            </a:r>
            <a:endParaRPr lang="en-AU" noProof="0" dirty="0"/>
          </a:p>
        </p:txBody>
      </p:sp>
    </p:spTree>
    <p:extLst>
      <p:ext uri="{BB962C8B-B14F-4D97-AF65-F5344CB8AC3E}">
        <p14:creationId xmlns:p14="http://schemas.microsoft.com/office/powerpoint/2010/main" val="4236489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359363" y="6489700"/>
            <a:ext cx="11504702" cy="215900"/>
          </a:xfrm>
          <a:prstGeom prst="rect">
            <a:avLst/>
          </a:prstGeom>
          <a:noFill/>
          <a:ln w="0" cmpd="sng">
            <a:noFill/>
            <a:prstDash val="solid"/>
          </a:ln>
        </p:spPr>
        <p:txBody>
          <a:bodyPr vert="horz" lIns="0" tIns="35560" rIns="0" bIns="0" anchor="t"/>
          <a:lstStyle>
            <a:lvl1pPr marL="0" marR="0" indent="0" algn="r">
              <a:lnSpc>
                <a:spcPts val="1400"/>
              </a:lnSpc>
              <a:spcAft>
                <a:spcPts val="0"/>
              </a:spcAft>
              <a:defRPr/>
            </a:lvl1pPr>
          </a:lstStyle>
          <a:p>
            <a:pPr marL="0" marR="0" indent="0" algn="r">
              <a:lnSpc>
                <a:spcPts val="1400"/>
              </a:lnSpc>
              <a:spcAft>
                <a:spcPts val="0"/>
              </a:spcAft>
            </a:pPr>
            <a:r>
              <a:rPr lang="en-US" sz="1200" spc="0">
                <a:solidFill>
                  <a:srgbClr val="21272B"/>
                </a:solidFill>
                <a:latin typeface="Public Sans Light" panose="02020603050405020304" pitchFamily="2"/>
              </a:rPr>
              <a:t>6 </a:t>
            </a:r>
          </a:p>
        </p:txBody>
      </p:sp>
      <p:sp>
        <p:nvSpPr>
          <p:cNvPr id="13" name="Text Placeholder 12"/>
          <p:cNvSpPr>
            <a:spLocks noGrp="1"/>
          </p:cNvSpPr>
          <p:nvPr>
            <p:ph type="body" idx="10"/>
          </p:nvPr>
        </p:nvSpPr>
        <p:spPr>
          <a:xfrm>
            <a:off x="374602" y="2816225"/>
            <a:ext cx="5580288" cy="2987040"/>
          </a:xfrm>
          <a:prstGeom prst="rect">
            <a:avLst/>
          </a:prstGeom>
          <a:noFill/>
          <a:ln w="0" cmpd="sng">
            <a:noFill/>
            <a:prstDash val="solid"/>
          </a:ln>
        </p:spPr>
        <p:txBody>
          <a:bodyPr vert="horz" lIns="0" tIns="43180" rIns="0" bIns="0" anchor="t"/>
          <a:lstStyle>
            <a:lvl1pPr marL="320008" marR="0" indent="0" algn="l">
              <a:lnSpc>
                <a:spcPts val="1800"/>
              </a:lnSpc>
              <a:spcBef>
                <a:spcPts val="0"/>
              </a:spcBef>
              <a:spcAft>
                <a:spcPts val="0"/>
              </a:spcAft>
              <a:defRPr/>
            </a:lvl1pPr>
          </a:lstStyle>
          <a:p>
            <a:pPr marL="0" marR="0" indent="0" algn="l">
              <a:lnSpc>
                <a:spcPts val="1800"/>
              </a:lnSpc>
              <a:spcAft>
                <a:spcPts val="0"/>
              </a:spcAft>
            </a:pPr>
            <a:r>
              <a:rPr lang="en-US" sz="1150" spc="85">
                <a:solidFill>
                  <a:srgbClr val="002563"/>
                </a:solidFill>
                <a:latin typeface="Tahoma" panose="02020603050405020304" pitchFamily="2"/>
              </a:rPr>
              <a:t>(</a:t>
            </a:r>
            <a:r>
              <a:rPr lang="en-US" sz="1600" spc="85">
                <a:solidFill>
                  <a:srgbClr val="000000"/>
                </a:solidFill>
                <a:latin typeface="Public Sans Light" panose="02020603050405020304" pitchFamily="2"/>
              </a:rPr>
              <a:t> Be an incorporated not-for-profit community </a:t>
            </a:r>
          </a:p>
          <a:p>
            <a:pPr marL="320040" marR="0" indent="0" algn="l">
              <a:lnSpc>
                <a:spcPts val="1800"/>
              </a:lnSpc>
              <a:spcBef>
                <a:spcPts val="135"/>
              </a:spcBef>
              <a:spcAft>
                <a:spcPts val="0"/>
              </a:spcAft>
            </a:pPr>
            <a:r>
              <a:rPr lang="en-US" sz="1600" spc="25">
                <a:solidFill>
                  <a:srgbClr val="000000"/>
                </a:solidFill>
                <a:latin typeface="Public Sans Light" panose="02020603050405020304" pitchFamily="2"/>
              </a:rPr>
              <a:t>organisation. (See</a:t>
            </a:r>
            <a:r>
              <a:rPr lang="en-US" sz="1700" u="sng" spc="25">
                <a:solidFill>
                  <a:srgbClr val="0000FF"/>
                </a:solidFill>
                <a:latin typeface="Public Sans Light" panose="02020603050405020304" pitchFamily="2"/>
              </a:rPr>
              <a:t>Guidelines</a:t>
            </a:r>
            <a:r>
              <a:rPr lang="en-US" sz="1600" spc="25">
                <a:solidFill>
                  <a:srgbClr val="000000"/>
                </a:solidFill>
                <a:latin typeface="Public Sans Light" panose="02020603050405020304" pitchFamily="2"/>
              </a:rPr>
              <a:t> for what this includes) </a:t>
            </a:r>
          </a:p>
          <a:p>
            <a:pPr marL="0" marR="0" indent="0" algn="l">
              <a:lnSpc>
                <a:spcPts val="1800"/>
              </a:lnSpc>
              <a:spcBef>
                <a:spcPts val="1070"/>
              </a:spcBef>
              <a:spcAft>
                <a:spcPts val="0"/>
              </a:spcAft>
            </a:pPr>
            <a:r>
              <a:rPr lang="en-US" sz="1150" spc="75">
                <a:solidFill>
                  <a:srgbClr val="002563"/>
                </a:solidFill>
                <a:latin typeface="Tahoma" panose="02020603050405020304" pitchFamily="2"/>
              </a:rPr>
              <a:t>(</a:t>
            </a:r>
            <a:r>
              <a:rPr lang="en-US" sz="1600" spc="75">
                <a:solidFill>
                  <a:srgbClr val="000000"/>
                </a:solidFill>
                <a:latin typeface="Public Sans Light" panose="02020603050405020304" pitchFamily="2"/>
              </a:rPr>
              <a:t> Be based in NSW and already operating in the state </a:t>
            </a:r>
          </a:p>
          <a:p>
            <a:pPr marL="0" marR="0" indent="0" algn="l">
              <a:lnSpc>
                <a:spcPts val="1800"/>
              </a:lnSpc>
              <a:spcBef>
                <a:spcPts val="1205"/>
              </a:spcBef>
              <a:spcAft>
                <a:spcPts val="0"/>
              </a:spcAft>
            </a:pPr>
            <a:r>
              <a:rPr lang="en-US" sz="1150" spc="65">
                <a:solidFill>
                  <a:srgbClr val="002563"/>
                </a:solidFill>
                <a:latin typeface="Tahoma" panose="02020603050405020304" pitchFamily="2"/>
              </a:rPr>
              <a:t>(</a:t>
            </a:r>
            <a:r>
              <a:rPr lang="en-US" sz="1600" spc="65">
                <a:solidFill>
                  <a:srgbClr val="000000"/>
                </a:solidFill>
                <a:latin typeface="Public Sans Light" panose="02020603050405020304" pitchFamily="2"/>
              </a:rPr>
              <a:t> Identifies or is known as a multicultural organisation </a:t>
            </a:r>
          </a:p>
          <a:p>
            <a:pPr marL="0" marR="0" indent="0" algn="l">
              <a:lnSpc>
                <a:spcPts val="1800"/>
              </a:lnSpc>
              <a:spcBef>
                <a:spcPts val="1180"/>
              </a:spcBef>
              <a:spcAft>
                <a:spcPts val="0"/>
              </a:spcAft>
            </a:pPr>
            <a:r>
              <a:rPr lang="en-US" sz="1150" spc="75">
                <a:solidFill>
                  <a:srgbClr val="002563"/>
                </a:solidFill>
                <a:latin typeface="Tahoma" panose="02020603050405020304" pitchFamily="2"/>
              </a:rPr>
              <a:t>(</a:t>
            </a:r>
            <a:r>
              <a:rPr lang="en-US" sz="1600" spc="75">
                <a:solidFill>
                  <a:srgbClr val="000000"/>
                </a:solidFill>
                <a:latin typeface="Public Sans Light" panose="02020603050405020304" pitchFamily="2"/>
              </a:rPr>
              <a:t> Specialising in service delivery to people from </a:t>
            </a:r>
          </a:p>
          <a:p>
            <a:pPr marL="320040" marR="0" indent="0" algn="l">
              <a:lnSpc>
                <a:spcPts val="1800"/>
              </a:lnSpc>
              <a:spcBef>
                <a:spcPts val="0"/>
              </a:spcBef>
              <a:spcAft>
                <a:spcPts val="0"/>
              </a:spcAft>
            </a:pPr>
            <a:r>
              <a:rPr lang="en-US" sz="1600" spc="40">
                <a:solidFill>
                  <a:srgbClr val="000000"/>
                </a:solidFill>
                <a:latin typeface="Public Sans Light" panose="02020603050405020304" pitchFamily="2"/>
              </a:rPr>
              <a:t>multicultural communities </a:t>
            </a:r>
          </a:p>
          <a:p>
            <a:pPr marL="0" marR="0" indent="0" algn="l">
              <a:lnSpc>
                <a:spcPts val="1800"/>
              </a:lnSpc>
              <a:spcBef>
                <a:spcPts val="1205"/>
              </a:spcBef>
              <a:spcAft>
                <a:spcPts val="0"/>
              </a:spcAft>
            </a:pPr>
            <a:r>
              <a:rPr lang="en-US" sz="1150" spc="55">
                <a:solidFill>
                  <a:srgbClr val="002563"/>
                </a:solidFill>
                <a:latin typeface="Tahoma" panose="02020603050405020304" pitchFamily="2"/>
              </a:rPr>
              <a:t>(</a:t>
            </a:r>
            <a:r>
              <a:rPr lang="en-US" sz="1600" spc="55">
                <a:solidFill>
                  <a:srgbClr val="000000"/>
                </a:solidFill>
                <a:latin typeface="Public Sans Light" panose="02020603050405020304" pitchFamily="2"/>
              </a:rPr>
              <a:t> Seek one-off funding to deliver activities which build </a:t>
            </a:r>
          </a:p>
          <a:p>
            <a:pPr marL="320040" marR="0" indent="0" algn="l">
              <a:lnSpc>
                <a:spcPts val="1800"/>
              </a:lnSpc>
              <a:spcBef>
                <a:spcPts val="0"/>
              </a:spcBef>
              <a:spcAft>
                <a:spcPts val="0"/>
              </a:spcAft>
            </a:pPr>
            <a:r>
              <a:rPr lang="en-US" sz="1600" spc="40">
                <a:solidFill>
                  <a:srgbClr val="000000"/>
                </a:solidFill>
                <a:latin typeface="Public Sans Light" panose="02020603050405020304" pitchFamily="2"/>
              </a:rPr>
              <a:t>the capability of multicultural communities to </a:t>
            </a:r>
          </a:p>
          <a:p>
            <a:pPr marL="320040" marR="0" indent="0" algn="l">
              <a:lnSpc>
                <a:spcPts val="1800"/>
              </a:lnSpc>
              <a:spcBef>
                <a:spcPts val="0"/>
              </a:spcBef>
              <a:spcAft>
                <a:spcPts val="0"/>
              </a:spcAft>
            </a:pPr>
            <a:r>
              <a:rPr lang="en-US" sz="1600" spc="40">
                <a:solidFill>
                  <a:srgbClr val="000000"/>
                </a:solidFill>
                <a:latin typeface="Public Sans Light" panose="02020603050405020304" pitchFamily="2"/>
              </a:rPr>
              <a:t>recognise and respond to domestic, family and </a:t>
            </a:r>
          </a:p>
          <a:p>
            <a:pPr marL="320040" marR="0" indent="0" algn="l">
              <a:lnSpc>
                <a:spcPts val="1800"/>
              </a:lnSpc>
              <a:spcBef>
                <a:spcPts val="0"/>
              </a:spcBef>
              <a:spcAft>
                <a:spcPts val="0"/>
              </a:spcAft>
            </a:pPr>
            <a:r>
              <a:rPr lang="en-US" sz="1600" spc="35">
                <a:solidFill>
                  <a:srgbClr val="000000"/>
                </a:solidFill>
                <a:latin typeface="Public Sans Light" panose="02020603050405020304" pitchFamily="2"/>
              </a:rPr>
              <a:t>sexual violence. </a:t>
            </a:r>
          </a:p>
        </p:txBody>
      </p:sp>
      <p:sp>
        <p:nvSpPr>
          <p:cNvPr id="14" name="Text Placeholder 13"/>
          <p:cNvSpPr>
            <a:spLocks noGrp="1"/>
          </p:cNvSpPr>
          <p:nvPr>
            <p:ph type="body" idx="10"/>
          </p:nvPr>
        </p:nvSpPr>
        <p:spPr>
          <a:xfrm>
            <a:off x="6158698" y="2816225"/>
            <a:ext cx="5580288" cy="2002790"/>
          </a:xfrm>
          <a:prstGeom prst="rect">
            <a:avLst/>
          </a:prstGeom>
          <a:noFill/>
          <a:ln w="0" cmpd="sng">
            <a:noFill/>
            <a:prstDash val="solid"/>
          </a:ln>
        </p:spPr>
        <p:txBody>
          <a:bodyPr vert="horz" lIns="0" tIns="57785" rIns="0" bIns="0" anchor="t"/>
          <a:lstStyle>
            <a:lvl1pPr marL="411439" marR="0" indent="0" algn="l">
              <a:lnSpc>
                <a:spcPts val="2000"/>
              </a:lnSpc>
              <a:spcBef>
                <a:spcPts val="0"/>
              </a:spcBef>
              <a:spcAft>
                <a:spcPts val="20"/>
              </a:spcAft>
              <a:defRPr/>
            </a:lvl1pPr>
          </a:lstStyle>
          <a:p>
            <a:pPr marL="45720" marR="0" indent="0" algn="l">
              <a:lnSpc>
                <a:spcPts val="2000"/>
              </a:lnSpc>
              <a:spcAft>
                <a:spcPts val="0"/>
              </a:spcAft>
            </a:pPr>
            <a:r>
              <a:rPr lang="en-US" sz="1750" spc="50">
                <a:solidFill>
                  <a:srgbClr val="002563"/>
                </a:solidFill>
                <a:latin typeface="Public Sans Light" panose="02020603050405020304" pitchFamily="2"/>
              </a:rPr>
              <a:t>X</a:t>
            </a:r>
            <a:r>
              <a:rPr lang="en-US" sz="1750" spc="50">
                <a:solidFill>
                  <a:srgbClr val="000000"/>
                </a:solidFill>
                <a:latin typeface="Public Sans Light" panose="02020603050405020304" pitchFamily="2"/>
              </a:rPr>
              <a:t> Individuals and sole traders </a:t>
            </a:r>
          </a:p>
          <a:p>
            <a:pPr marL="45720" marR="0" indent="0" algn="l">
              <a:lnSpc>
                <a:spcPts val="2000"/>
              </a:lnSpc>
              <a:spcBef>
                <a:spcPts val="1170"/>
              </a:spcBef>
              <a:spcAft>
                <a:spcPts val="0"/>
              </a:spcAft>
            </a:pPr>
            <a:r>
              <a:rPr lang="en-US" sz="1750" spc="75">
                <a:solidFill>
                  <a:srgbClr val="002563"/>
                </a:solidFill>
                <a:latin typeface="Public Sans Light" panose="02020603050405020304" pitchFamily="2"/>
              </a:rPr>
              <a:t>X</a:t>
            </a:r>
            <a:r>
              <a:rPr lang="en-US" sz="1750" spc="75">
                <a:solidFill>
                  <a:srgbClr val="000000"/>
                </a:solidFill>
                <a:latin typeface="Public Sans Light" panose="02020603050405020304" pitchFamily="2"/>
              </a:rPr>
              <a:t> Local Councils </a:t>
            </a:r>
          </a:p>
          <a:p>
            <a:pPr marL="45720" marR="0" indent="0" algn="l">
              <a:lnSpc>
                <a:spcPts val="2000"/>
              </a:lnSpc>
              <a:spcBef>
                <a:spcPts val="1175"/>
              </a:spcBef>
              <a:spcAft>
                <a:spcPts val="0"/>
              </a:spcAft>
            </a:pPr>
            <a:r>
              <a:rPr lang="en-US" sz="1750" spc="40">
                <a:solidFill>
                  <a:srgbClr val="002563"/>
                </a:solidFill>
                <a:latin typeface="Public Sans Light" panose="02020603050405020304" pitchFamily="2"/>
              </a:rPr>
              <a:t>X</a:t>
            </a:r>
            <a:r>
              <a:rPr lang="en-US" sz="1750" spc="40">
                <a:solidFill>
                  <a:srgbClr val="000000"/>
                </a:solidFill>
                <a:latin typeface="Public Sans Light" panose="02020603050405020304" pitchFamily="2"/>
              </a:rPr>
              <a:t> State and Federal Government Departments and </a:t>
            </a:r>
          </a:p>
          <a:p>
            <a:pPr marL="411480" marR="0" indent="0" algn="l">
              <a:lnSpc>
                <a:spcPts val="2000"/>
              </a:lnSpc>
              <a:spcBef>
                <a:spcPts val="0"/>
              </a:spcBef>
              <a:spcAft>
                <a:spcPts val="0"/>
              </a:spcAft>
            </a:pPr>
            <a:r>
              <a:rPr lang="en-US" sz="1750" spc="15">
                <a:solidFill>
                  <a:srgbClr val="000000"/>
                </a:solidFill>
                <a:latin typeface="Public Sans Light" panose="02020603050405020304" pitchFamily="2"/>
              </a:rPr>
              <a:t>associated entities </a:t>
            </a:r>
          </a:p>
          <a:p>
            <a:pPr marL="45720" marR="0" indent="0" algn="l">
              <a:lnSpc>
                <a:spcPts val="2000"/>
              </a:lnSpc>
              <a:spcBef>
                <a:spcPts val="1175"/>
              </a:spcBef>
              <a:spcAft>
                <a:spcPts val="0"/>
              </a:spcAft>
            </a:pPr>
            <a:r>
              <a:rPr lang="en-US" sz="1750" spc="40">
                <a:solidFill>
                  <a:srgbClr val="002563"/>
                </a:solidFill>
                <a:latin typeface="Public Sans Light" panose="02020603050405020304" pitchFamily="2"/>
              </a:rPr>
              <a:t>X</a:t>
            </a:r>
            <a:r>
              <a:rPr lang="en-US" sz="1750" spc="40">
                <a:solidFill>
                  <a:srgbClr val="000000"/>
                </a:solidFill>
                <a:latin typeface="Public Sans Light" panose="02020603050405020304" pitchFamily="2"/>
              </a:rPr>
              <a:t> For profit organisations and commercial </a:t>
            </a:r>
          </a:p>
          <a:p>
            <a:pPr marL="411480" marR="0" indent="0" algn="l">
              <a:lnSpc>
                <a:spcPts val="2000"/>
              </a:lnSpc>
              <a:spcBef>
                <a:spcPts val="0"/>
              </a:spcBef>
              <a:spcAft>
                <a:spcPts val="20"/>
              </a:spcAft>
            </a:pPr>
            <a:r>
              <a:rPr lang="en-US" sz="1750" spc="5">
                <a:solidFill>
                  <a:srgbClr val="000000"/>
                </a:solidFill>
                <a:latin typeface="Public Sans Light" panose="02020603050405020304" pitchFamily="2"/>
              </a:rPr>
              <a:t>enterprises </a:t>
            </a:r>
          </a:p>
        </p:txBody>
      </p:sp>
    </p:spTree>
    <p:extLst>
      <p:ext uri="{BB962C8B-B14F-4D97-AF65-F5344CB8AC3E}">
        <p14:creationId xmlns:p14="http://schemas.microsoft.com/office/powerpoint/2010/main" val="38532976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40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2" name="Title 1">
            <a:extLst>
              <a:ext uri="{FF2B5EF4-FFF2-40B4-BE49-F238E27FC236}">
                <a16:creationId xmlns:a16="http://schemas.microsoft.com/office/drawing/2014/main" id="{BC68BAF8-335C-4258-8970-34792D0D6F9A}"/>
              </a:ext>
            </a:extLst>
          </p:cNvPr>
          <p:cNvSpPr>
            <a:spLocks noGrp="1"/>
          </p:cNvSpPr>
          <p:nvPr>
            <p:ph type="ctrTitle" hasCustomPrompt="1"/>
          </p:nvPr>
        </p:nvSpPr>
        <p:spPr>
          <a:xfrm>
            <a:off x="359999" y="360001"/>
            <a:ext cx="11448001" cy="134974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cxnSp>
        <p:nvCxnSpPr>
          <p:cNvPr id="17" name="Straight Connector 16">
            <a:extLst>
              <a:ext uri="{FF2B5EF4-FFF2-40B4-BE49-F238E27FC236}">
                <a16:creationId xmlns:a16="http://schemas.microsoft.com/office/drawing/2014/main" id="{135775FC-5688-48DB-BC37-D315FF46AFC9}"/>
              </a:ext>
              <a:ext uri="{C183D7F6-B498-43B3-948B-1728B52AA6E4}">
                <adec:decorative xmlns:adec="http://schemas.microsoft.com/office/drawing/2017/decorative" val="1"/>
              </a:ext>
            </a:extLst>
          </p:cNvPr>
          <p:cNvCxnSpPr>
            <a:cxnSpLocks/>
          </p:cNvCxnSpPr>
          <p:nvPr userDrawn="1"/>
        </p:nvCxnSpPr>
        <p:spPr>
          <a:xfrm>
            <a:off x="360000" y="23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08BF7407-D084-495E-9244-24241CFB7D88}"/>
              </a:ext>
            </a:extLst>
          </p:cNvPr>
          <p:cNvSpPr>
            <a:spLocks noGrp="1"/>
          </p:cNvSpPr>
          <p:nvPr>
            <p:ph type="body" sz="quarter" idx="14" hasCustomPrompt="1"/>
          </p:nvPr>
        </p:nvSpPr>
        <p:spPr>
          <a:xfrm>
            <a:off x="359999" y="2448000"/>
            <a:ext cx="8531999" cy="790835"/>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a:p>
            <a:pPr lvl="1"/>
            <a:r>
              <a:rPr lang="en-AU" noProof="0" dirty="0"/>
              <a:t>Date Month Year</a:t>
            </a:r>
          </a:p>
        </p:txBody>
      </p:sp>
      <p:cxnSp>
        <p:nvCxnSpPr>
          <p:cNvPr id="20" name="Straight Connector 19">
            <a:extLst>
              <a:ext uri="{FF2B5EF4-FFF2-40B4-BE49-F238E27FC236}">
                <a16:creationId xmlns:a16="http://schemas.microsoft.com/office/drawing/2014/main" id="{266BD58B-B38C-4744-B38D-8569C0941831}"/>
              </a:ext>
              <a:ext uri="{C183D7F6-B498-43B3-948B-1728B52AA6E4}">
                <adec:decorative xmlns:adec="http://schemas.microsoft.com/office/drawing/2017/decorative" val="1"/>
              </a:ext>
            </a:extLst>
          </p:cNvPr>
          <p:cNvCxnSpPr>
            <a:cxnSpLocks/>
          </p:cNvCxnSpPr>
          <p:nvPr userDrawn="1"/>
        </p:nvCxnSpPr>
        <p:spPr>
          <a:xfrm>
            <a:off x="9072000" y="2304000"/>
            <a:ext cx="2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E1C27BB4-5285-4407-B0C8-6E513FF2F53B}"/>
              </a:ext>
            </a:extLst>
          </p:cNvPr>
          <p:cNvSpPr>
            <a:spLocks noGrp="1"/>
          </p:cNvSpPr>
          <p:nvPr>
            <p:ph type="body" sz="quarter" idx="13" hasCustomPrompt="1"/>
          </p:nvPr>
        </p:nvSpPr>
        <p:spPr>
          <a:xfrm>
            <a:off x="9072000" y="2448000"/>
            <a:ext cx="2736000" cy="790835"/>
          </a:xfrm>
        </p:spPr>
        <p:txBody>
          <a:bodyPr>
            <a:noAutofit/>
          </a:bodyPr>
          <a:lstStyle>
            <a:lvl1pPr>
              <a:spcAft>
                <a:spcPts val="0"/>
              </a:spcAft>
              <a:defRPr sz="1800" b="0">
                <a:solidFill>
                  <a:schemeClr val="bg1"/>
                </a:solidFill>
                <a:latin typeface="Public Sans SemiBold" pitchFamily="2" charset="0"/>
              </a:defRPr>
            </a:lvl1pPr>
            <a:lvl2pPr>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4032000"/>
            <a:ext cx="12192001" cy="1114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3"/>
              </a:solidFill>
            </a:endParaRPr>
          </a:p>
        </p:txBody>
      </p:sp>
      <p:pic>
        <p:nvPicPr>
          <p:cNvPr id="2" name="Picture 1" descr="NSW Government logo">
            <a:extLst>
              <a:ext uri="{FF2B5EF4-FFF2-40B4-BE49-F238E27FC236}">
                <a16:creationId xmlns:a16="http://schemas.microsoft.com/office/drawing/2014/main" id="{71C92248-7616-5B84-12D5-F3B53E3B31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99" y="5760000"/>
            <a:ext cx="630000" cy="685525"/>
          </a:xfrm>
          <a:prstGeom prst="rect">
            <a:avLst/>
          </a:prstGeom>
        </p:spPr>
      </p:pic>
      <p:sp>
        <p:nvSpPr>
          <p:cNvPr id="3" name="Picture Placeholder 4">
            <a:extLst>
              <a:ext uri="{FF2B5EF4-FFF2-40B4-BE49-F238E27FC236}">
                <a16:creationId xmlns:a16="http://schemas.microsoft.com/office/drawing/2014/main" id="{C9C035A7-391C-3514-2635-C38A8A1929AB}"/>
              </a:ext>
            </a:extLst>
          </p:cNvPr>
          <p:cNvSpPr>
            <a:spLocks noGrp="1"/>
          </p:cNvSpPr>
          <p:nvPr>
            <p:ph type="pic" sz="quarter" idx="15" hasCustomPrompt="1"/>
          </p:nvPr>
        </p:nvSpPr>
        <p:spPr>
          <a:xfrm>
            <a:off x="10231200" y="57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Tree>
    <p:extLst>
      <p:ext uri="{BB962C8B-B14F-4D97-AF65-F5344CB8AC3E}">
        <p14:creationId xmlns:p14="http://schemas.microsoft.com/office/powerpoint/2010/main" val="12256059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4588579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6408000" cy="1008000"/>
          </a:xfrm>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solidFill>
                  <a:schemeClr val="accent1"/>
                </a:solidFill>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194090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741561-8D79-6932-EA53-CFD3014B4A2E}"/>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7502224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US" noProof="0"/>
              <a:t>Click icon to add table</a:t>
            </a:r>
            <a:endParaRPr lang="en-AU" noProof="0"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9407164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399999" y="360000"/>
            <a:ext cx="6407999" cy="1008000"/>
          </a:xfrm>
        </p:spPr>
        <p:txBody>
          <a:bodyPr/>
          <a:lstStyle>
            <a:lvl1pPr>
              <a:defRPr/>
            </a:lvl1p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accent1"/>
                </a:solidFill>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920751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pic>
        <p:nvPicPr>
          <p:cNvPr id="3" name="Picture 2" descr="NSW Government logo">
            <a:extLst>
              <a:ext uri="{FF2B5EF4-FFF2-40B4-BE49-F238E27FC236}">
                <a16:creationId xmlns:a16="http://schemas.microsoft.com/office/drawing/2014/main" id="{CD1F5081-FAEA-12FF-FE49-0EC70B69AA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99" y="360000"/>
            <a:ext cx="630000" cy="685525"/>
          </a:xfrm>
          <a:prstGeom prst="rect">
            <a:avLst/>
          </a:prstGeom>
        </p:spPr>
      </p:pic>
      <p:sp>
        <p:nvSpPr>
          <p:cNvPr id="8" name="Picture Placeholder 4">
            <a:extLst>
              <a:ext uri="{FF2B5EF4-FFF2-40B4-BE49-F238E27FC236}">
                <a16:creationId xmlns:a16="http://schemas.microsoft.com/office/drawing/2014/main" id="{B059A0D2-B0E6-DE39-AD75-3E288D61AB0B}"/>
              </a:ext>
            </a:extLst>
          </p:cNvPr>
          <p:cNvSpPr>
            <a:spLocks noGrp="1"/>
          </p:cNvSpPr>
          <p:nvPr>
            <p:ph type="pic" sz="quarter" idx="16" hasCustomPrompt="1"/>
          </p:nvPr>
        </p:nvSpPr>
        <p:spPr>
          <a:xfrm>
            <a:off x="10231200" y="3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15803318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40000" y="3960000"/>
            <a:ext cx="82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292000"/>
            <a:ext cx="828000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360000"/>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pic>
        <p:nvPicPr>
          <p:cNvPr id="4" name="Picture 3" descr="NSW Government logo">
            <a:extLst>
              <a:ext uri="{FF2B5EF4-FFF2-40B4-BE49-F238E27FC236}">
                <a16:creationId xmlns:a16="http://schemas.microsoft.com/office/drawing/2014/main" id="{7519A686-C5FE-600D-43DA-14FA8D5AC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
        <p:nvSpPr>
          <p:cNvPr id="6" name="Picture Placeholder 4">
            <a:extLst>
              <a:ext uri="{FF2B5EF4-FFF2-40B4-BE49-F238E27FC236}">
                <a16:creationId xmlns:a16="http://schemas.microsoft.com/office/drawing/2014/main" id="{A3313085-D7DE-E215-9B6A-55ECAAFF98C5}"/>
              </a:ext>
            </a:extLst>
          </p:cNvPr>
          <p:cNvSpPr>
            <a:spLocks noGrp="1"/>
          </p:cNvSpPr>
          <p:nvPr>
            <p:ph type="pic" sz="quarter" idx="16" hasCustomPrompt="1"/>
          </p:nvPr>
        </p:nvSpPr>
        <p:spPr>
          <a:xfrm>
            <a:off x="10231200" y="5760000"/>
            <a:ext cx="1620000" cy="685525"/>
          </a:xfrm>
          <a:noFill/>
        </p:spPr>
        <p:txBody>
          <a:bodyPr anchor="ctr"/>
          <a:lstStyle>
            <a:lvl1pPr algn="ctr">
              <a:defRPr sz="1200">
                <a:solidFill>
                  <a:schemeClr val="accent1"/>
                </a:solidFill>
              </a:defRPr>
            </a:lvl1pPr>
          </a:lstStyle>
          <a:p>
            <a:r>
              <a:rPr lang="en-US" dirty="0"/>
              <a:t>Click icon to add </a:t>
            </a:r>
            <a:br>
              <a:rPr lang="en-US" dirty="0"/>
            </a:br>
            <a:r>
              <a:rPr lang="en-US" dirty="0"/>
              <a:t>Co-Brand logo</a:t>
            </a:r>
            <a:endParaRPr lang="en-AU" dirty="0"/>
          </a:p>
        </p:txBody>
      </p:sp>
    </p:spTree>
    <p:extLst>
      <p:ext uri="{BB962C8B-B14F-4D97-AF65-F5344CB8AC3E}">
        <p14:creationId xmlns:p14="http://schemas.microsoft.com/office/powerpoint/2010/main" val="35873933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6408000" cy="1008000"/>
          </a:xfrm>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solidFill>
                  <a:schemeClr val="accent1"/>
                </a:solidFill>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843494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solidFill>
                  <a:schemeClr val="accent1"/>
                </a:solidFill>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00481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US" noProof="0"/>
              <a:t>Click to edit Master title style</a:t>
            </a:r>
            <a:endParaRPr lang="en-AU" noProof="0" dirty="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85154386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37778420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US" noProof="0"/>
              <a:t>Click to edit Master title style</a:t>
            </a:r>
            <a:endParaRPr lang="en-AU" noProof="0" dirty="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752376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41" Type="http://schemas.openxmlformats.org/officeDocument/2006/relationships/slideLayout" Target="../slideLayouts/slideLayout4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45" Type="http://schemas.openxmlformats.org/officeDocument/2006/relationships/image" Target="../media/image2.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4"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image" Target="../media/image2.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theme" Target="../theme/theme4.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1484000" cy="1008000"/>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5">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16090003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 id="2147483792" r:id="rId41"/>
    <p:sldLayoutId id="2147483932" r:id="rId42"/>
    <p:sldLayoutId id="2147483933" r:id="rId43"/>
  </p:sldLayoutIdLst>
  <p:hf hdr="0" dt="0"/>
  <p:txStyles>
    <p:title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1484000" cy="1008000"/>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5">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18690582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8" r:id="rId39"/>
    <p:sldLayoutId id="2147483859" r:id="rId40"/>
    <p:sldLayoutId id="2147483860" r:id="rId41"/>
    <p:sldLayoutId id="2147483861" r:id="rId42"/>
    <p:sldLayoutId id="2147483862" r:id="rId43"/>
  </p:sldLayoutIdLst>
  <p:hf hdr="0" dt="0"/>
  <p:txStyles>
    <p:title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1484000" cy="1008000"/>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2887434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24" r:id="rId24"/>
    <p:sldLayoutId id="2147483931" r:id="rId25"/>
  </p:sldLayoutIdLst>
  <p:hf hdr="0" dt="0"/>
  <p:txStyles>
    <p:title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mailto:shsprogram@homes.nsw.gov.au" TargetMode="External"/><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4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emf"/><Relationship Id="rId9" Type="http://schemas.openxmlformats.org/officeDocument/2006/relationships/hyperlink" Target="https://dcj.nsw.gov.au/housing/homelessness-innovation-fund.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hyperlink" Target="https://www.nsw.gov.au/grants-and-funding/reforming-temporary-accommodation-grant-hif#toc-most-recent-recipients" TargetMode="External"/><Relationship Id="rId4" Type="http://schemas.openxmlformats.org/officeDocument/2006/relationships/hyperlink" Target="https://www.nsw.gov.au/grants-and-funding/service-reform-and-innovation-grant-hif#toc-most-recent-recipien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555A6C-69DF-4401-9F1B-DF6711A21EF8}"/>
              </a:ext>
            </a:extLst>
          </p:cNvPr>
          <p:cNvSpPr>
            <a:spLocks noGrp="1"/>
          </p:cNvSpPr>
          <p:nvPr>
            <p:ph type="ctrTitle"/>
          </p:nvPr>
        </p:nvSpPr>
        <p:spPr>
          <a:xfrm>
            <a:off x="5819776" y="1440000"/>
            <a:ext cx="6060222" cy="2520000"/>
          </a:xfrm>
        </p:spPr>
        <p:txBody>
          <a:bodyPr/>
          <a:lstStyle/>
          <a:p>
            <a:r>
              <a:rPr lang="en-AU" dirty="0"/>
              <a:t>Homelessness Innovation Fund (HIF)</a:t>
            </a:r>
          </a:p>
        </p:txBody>
      </p:sp>
      <p:sp>
        <p:nvSpPr>
          <p:cNvPr id="11" name="Text Placeholder 10">
            <a:extLst>
              <a:ext uri="{FF2B5EF4-FFF2-40B4-BE49-F238E27FC236}">
                <a16:creationId xmlns:a16="http://schemas.microsoft.com/office/drawing/2014/main" id="{D5C83ED4-30C3-47A4-AE16-213BB1357EE2}"/>
              </a:ext>
            </a:extLst>
          </p:cNvPr>
          <p:cNvSpPr>
            <a:spLocks noGrp="1"/>
          </p:cNvSpPr>
          <p:nvPr>
            <p:ph type="body" sz="quarter" idx="14"/>
          </p:nvPr>
        </p:nvSpPr>
        <p:spPr>
          <a:xfrm>
            <a:off x="5819772" y="3276000"/>
            <a:ext cx="6060225" cy="684000"/>
          </a:xfrm>
        </p:spPr>
        <p:txBody>
          <a:bodyPr/>
          <a:lstStyle/>
          <a:p>
            <a:r>
              <a:rPr lang="en-AU" sz="2400" dirty="0"/>
              <a:t>Information session</a:t>
            </a:r>
          </a:p>
        </p:txBody>
      </p:sp>
      <p:sp>
        <p:nvSpPr>
          <p:cNvPr id="8" name="Text Placeholder 7">
            <a:extLst>
              <a:ext uri="{FF2B5EF4-FFF2-40B4-BE49-F238E27FC236}">
                <a16:creationId xmlns:a16="http://schemas.microsoft.com/office/drawing/2014/main" id="{B0B50F14-05E9-48FB-A739-BBC2261BD77D}"/>
              </a:ext>
            </a:extLst>
          </p:cNvPr>
          <p:cNvSpPr>
            <a:spLocks noGrp="1"/>
          </p:cNvSpPr>
          <p:nvPr>
            <p:ph type="body" sz="quarter" idx="11"/>
          </p:nvPr>
        </p:nvSpPr>
        <p:spPr>
          <a:xfrm>
            <a:off x="5819772" y="5148000"/>
            <a:ext cx="6060227" cy="684000"/>
          </a:xfrm>
        </p:spPr>
        <p:txBody>
          <a:bodyPr/>
          <a:lstStyle/>
          <a:p>
            <a:pPr algn="l">
              <a:spcAft>
                <a:spcPts val="600"/>
              </a:spcAft>
            </a:pPr>
            <a:r>
              <a:rPr lang="en-AU" b="1" dirty="0">
                <a:solidFill>
                  <a:srgbClr val="74100E"/>
                </a:solidFill>
              </a:rPr>
              <a:t>Kim Campbell</a:t>
            </a:r>
          </a:p>
          <a:p>
            <a:pPr algn="l">
              <a:spcAft>
                <a:spcPts val="600"/>
              </a:spcAft>
            </a:pPr>
            <a:r>
              <a:rPr lang="en-AU" b="1" dirty="0">
                <a:solidFill>
                  <a:srgbClr val="74100E"/>
                </a:solidFill>
              </a:rPr>
              <a:t>A/Director, Homelessness Strategy and Innovation</a:t>
            </a:r>
          </a:p>
        </p:txBody>
      </p:sp>
      <p:sp>
        <p:nvSpPr>
          <p:cNvPr id="5" name="Text Placeholder 4">
            <a:extLst>
              <a:ext uri="{FF2B5EF4-FFF2-40B4-BE49-F238E27FC236}">
                <a16:creationId xmlns:a16="http://schemas.microsoft.com/office/drawing/2014/main" id="{7D559567-9D6C-F747-A5A0-DAEBCE3525E6}"/>
              </a:ext>
            </a:extLst>
          </p:cNvPr>
          <p:cNvSpPr>
            <a:spLocks noGrp="1"/>
          </p:cNvSpPr>
          <p:nvPr>
            <p:ph type="body" sz="quarter" idx="12"/>
          </p:nvPr>
        </p:nvSpPr>
        <p:spPr>
          <a:xfrm>
            <a:off x="5819772" y="6012000"/>
            <a:ext cx="6060227" cy="360000"/>
          </a:xfrm>
        </p:spPr>
        <p:txBody>
          <a:bodyPr/>
          <a:lstStyle/>
          <a:p>
            <a:r>
              <a:rPr lang="en-AU" dirty="0"/>
              <a:t>18 December 2024 </a:t>
            </a:r>
          </a:p>
        </p:txBody>
      </p:sp>
      <p:pic>
        <p:nvPicPr>
          <p:cNvPr id="4" name="Picture 3" descr="A red and black logo&#10;&#10;Description automatically generated">
            <a:extLst>
              <a:ext uri="{FF2B5EF4-FFF2-40B4-BE49-F238E27FC236}">
                <a16:creationId xmlns:a16="http://schemas.microsoft.com/office/drawing/2014/main" id="{EC20A172-A530-1B7E-5D8B-C30C33131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800" y="360000"/>
            <a:ext cx="619200" cy="682652"/>
          </a:xfrm>
          <a:prstGeom prst="rect">
            <a:avLst/>
          </a:prstGeom>
        </p:spPr>
      </p:pic>
      <p:pic>
        <p:nvPicPr>
          <p:cNvPr id="2" name="Picture 1" descr="A person holding a person and a child">
            <a:extLst>
              <a:ext uri="{FF2B5EF4-FFF2-40B4-BE49-F238E27FC236}">
                <a16:creationId xmlns:a16="http://schemas.microsoft.com/office/drawing/2014/main" id="{D2A9F234-68C6-B686-FB76-FDB939CC1924}"/>
              </a:ext>
            </a:extLst>
          </p:cNvPr>
          <p:cNvPicPr>
            <a:picLocks noChangeAspect="1"/>
          </p:cNvPicPr>
          <p:nvPr/>
        </p:nvPicPr>
        <p:blipFill rotWithShape="1">
          <a:blip r:embed="rId3">
            <a:extLst>
              <a:ext uri="{28A0092B-C50C-407E-A947-70E740481C1C}">
                <a14:useLocalDpi xmlns:a14="http://schemas.microsoft.com/office/drawing/2010/main" val="0"/>
              </a:ext>
            </a:extLst>
          </a:blip>
          <a:srcRect l="20430" r="22059"/>
          <a:stretch/>
        </p:blipFill>
        <p:spPr>
          <a:xfrm>
            <a:off x="0" y="0"/>
            <a:ext cx="5543550" cy="6858000"/>
          </a:xfrm>
          <a:prstGeom prst="rect">
            <a:avLst/>
          </a:prstGeom>
        </p:spPr>
      </p:pic>
    </p:spTree>
    <p:extLst>
      <p:ext uri="{BB962C8B-B14F-4D97-AF65-F5344CB8AC3E}">
        <p14:creationId xmlns:p14="http://schemas.microsoft.com/office/powerpoint/2010/main" val="20506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087F16-4ED0-0918-BB90-AE9E33F5F2A0}"/>
              </a:ext>
            </a:extLst>
          </p:cNvPr>
          <p:cNvSpPr/>
          <p:nvPr/>
        </p:nvSpPr>
        <p:spPr>
          <a:xfrm>
            <a:off x="0" y="0"/>
            <a:ext cx="12192000" cy="2092960"/>
          </a:xfrm>
          <a:prstGeom prst="rect">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3" name="Picture 2" descr="A red and black logo&#10;&#10;Description automatically generated">
            <a:extLst>
              <a:ext uri="{FF2B5EF4-FFF2-40B4-BE49-F238E27FC236}">
                <a16:creationId xmlns:a16="http://schemas.microsoft.com/office/drawing/2014/main" id="{B1743EC3-A8D9-FEED-373C-99E116877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442" y="206062"/>
            <a:ext cx="742345" cy="818416"/>
          </a:xfrm>
          <a:prstGeom prst="rect">
            <a:avLst/>
          </a:prstGeom>
        </p:spPr>
      </p:pic>
      <p:sp>
        <p:nvSpPr>
          <p:cNvPr id="4" name="Title 65">
            <a:extLst>
              <a:ext uri="{FF2B5EF4-FFF2-40B4-BE49-F238E27FC236}">
                <a16:creationId xmlns:a16="http://schemas.microsoft.com/office/drawing/2014/main" id="{A21CBC78-9D0D-1029-CA61-A83E5D5D333A}"/>
              </a:ext>
            </a:extLst>
          </p:cNvPr>
          <p:cNvSpPr txBox="1">
            <a:spLocks/>
          </p:cNvSpPr>
          <p:nvPr/>
        </p:nvSpPr>
        <p:spPr>
          <a:xfrm>
            <a:off x="255213" y="663262"/>
            <a:ext cx="9986067" cy="907961"/>
          </a:xfrm>
          <a:prstGeom prst="rect">
            <a:avLst/>
          </a:prstGeom>
        </p:spPr>
        <p:txBody>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endParaRPr lang="en-AU" sz="4800" dirty="0"/>
          </a:p>
        </p:txBody>
      </p:sp>
      <p:sp>
        <p:nvSpPr>
          <p:cNvPr id="23" name="TextBox 22">
            <a:extLst>
              <a:ext uri="{FF2B5EF4-FFF2-40B4-BE49-F238E27FC236}">
                <a16:creationId xmlns:a16="http://schemas.microsoft.com/office/drawing/2014/main" id="{1AF2844E-B633-4DAF-CC88-CCD647CB3DCF}"/>
              </a:ext>
            </a:extLst>
          </p:cNvPr>
          <p:cNvSpPr txBox="1"/>
          <p:nvPr/>
        </p:nvSpPr>
        <p:spPr>
          <a:xfrm>
            <a:off x="469127" y="1431234"/>
            <a:ext cx="11290851" cy="5072933"/>
          </a:xfrm>
          <a:prstGeom prst="rect">
            <a:avLst/>
          </a:prstGeom>
          <a:noFill/>
        </p:spPr>
        <p:txBody>
          <a:bodyPr wrap="square" lIns="0" tIns="0" rIns="0" bIns="0" rtlCol="0">
            <a:noAutofit/>
          </a:bodyPr>
          <a:lstStyle/>
          <a:p>
            <a:pPr marL="0" marR="0" lvl="0" indent="0" algn="l" defTabSz="609585" rtl="0" eaLnBrk="1" fontAlgn="auto" latinLnBrk="0" hangingPunct="1">
              <a:lnSpc>
                <a:spcPct val="100000"/>
              </a:lnSpc>
              <a:spcBef>
                <a:spcPts val="0"/>
              </a:spcBef>
              <a:spcAft>
                <a:spcPts val="1200"/>
              </a:spcAft>
              <a:buClrTx/>
              <a:buSzTx/>
              <a:buFontTx/>
              <a:buNone/>
              <a:tabLst/>
              <a:defRPr/>
            </a:pPr>
            <a:r>
              <a:rPr lang="en-AU" sz="3600" b="1" dirty="0">
                <a:solidFill>
                  <a:srgbClr val="22272B"/>
                </a:solidFill>
                <a:latin typeface="Public Sans Light"/>
              </a:rPr>
              <a:t>S</a:t>
            </a:r>
            <a:r>
              <a:rPr kumimoji="0" lang="en-AU" sz="3600" b="1" i="0" u="none" strike="noStrike" kern="1200" cap="none" spc="0" normalizeH="0" baseline="0" noProof="0" dirty="0" err="1">
                <a:ln>
                  <a:noFill/>
                </a:ln>
                <a:solidFill>
                  <a:srgbClr val="22272B"/>
                </a:solidFill>
                <a:effectLst/>
                <a:uLnTx/>
                <a:uFillTx/>
                <a:latin typeface="Public Sans Light"/>
                <a:ea typeface="+mn-ea"/>
                <a:cs typeface="+mn-cs"/>
              </a:rPr>
              <a:t>uccessful</a:t>
            </a:r>
            <a:r>
              <a:rPr kumimoji="0" lang="en-AU" sz="3600" b="1" i="0" u="none" strike="noStrike" kern="1200" cap="none" spc="0" normalizeH="0" baseline="0" noProof="0" dirty="0">
                <a:ln>
                  <a:noFill/>
                </a:ln>
                <a:solidFill>
                  <a:srgbClr val="22272B"/>
                </a:solidFill>
                <a:effectLst/>
                <a:uLnTx/>
                <a:uFillTx/>
                <a:latin typeface="Public Sans Light"/>
                <a:ea typeface="+mn-ea"/>
                <a:cs typeface="+mn-cs"/>
              </a:rPr>
              <a:t> themes</a:t>
            </a:r>
          </a:p>
          <a:p>
            <a:pPr marL="0" marR="0" lvl="0" indent="0" algn="l" defTabSz="609585"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Additionality: </a:t>
            </a:r>
            <a:r>
              <a:rPr lang="en-AU" sz="1800" dirty="0">
                <a:solidFill>
                  <a:srgbClr val="22272B"/>
                </a:solidFill>
                <a:latin typeface="Public Sans Light"/>
              </a:rPr>
              <a:t>where something existed beyond the period of the grant, proposals were marked up. This could include a new model made available broadly, continuing accommodation, or a new collaboration.  </a:t>
            </a:r>
          </a:p>
          <a:p>
            <a:pPr marL="0" marR="0" lvl="0" indent="0" algn="l" defTabSz="609585"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Meanwhile </a:t>
            </a:r>
            <a:r>
              <a:rPr lang="en-AU" sz="1800" b="1" dirty="0">
                <a:solidFill>
                  <a:srgbClr val="22272B"/>
                </a:solidFill>
                <a:latin typeface="Public Sans Light"/>
              </a:rPr>
              <a:t>or interim use:  </a:t>
            </a:r>
            <a:r>
              <a:rPr lang="en-AU" sz="1800" dirty="0">
                <a:solidFill>
                  <a:srgbClr val="22272B"/>
                </a:solidFill>
                <a:latin typeface="Public Sans Light"/>
              </a:rPr>
              <a:t>conversion of existing buildings like offices, halls, retirement accommodation were marked up. Leasing was also a well-articulated value for money proposition.  </a:t>
            </a:r>
          </a:p>
          <a:p>
            <a:pPr marL="0" marR="0" lvl="0" indent="0" algn="l" defTabSz="609585" rtl="0" eaLnBrk="1" fontAlgn="auto" latinLnBrk="0" hangingPunct="1">
              <a:lnSpc>
                <a:spcPct val="100000"/>
              </a:lnSpc>
              <a:spcBef>
                <a:spcPts val="0"/>
              </a:spcBef>
              <a:spcAft>
                <a:spcPts val="1200"/>
              </a:spcAft>
              <a:buClrTx/>
              <a:buSzTx/>
              <a:buFontTx/>
              <a:buNone/>
              <a:tabLst/>
              <a:defRPr/>
            </a:pPr>
            <a:r>
              <a:rPr lang="en-AU" sz="1800" b="1" dirty="0">
                <a:solidFill>
                  <a:srgbClr val="22272B"/>
                </a:solidFill>
                <a:latin typeface="Public Sans Light"/>
              </a:rPr>
              <a:t>New types of services:</a:t>
            </a:r>
            <a:r>
              <a:rPr lang="en-AU" sz="1800" dirty="0">
                <a:solidFill>
                  <a:srgbClr val="22272B"/>
                </a:solidFill>
                <a:latin typeface="Public Sans Light"/>
              </a:rPr>
              <a:t> coming at the issue from a new angle or filling a gap in the service system for a particular area or cohort was marked up. </a:t>
            </a: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kumimoji="0" lang="en-AU" sz="1800"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kumimoji="0" lang="en-AU" sz="1800"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kumimoji="0" lang="en-AU" sz="1800" b="1"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p:txBody>
      </p:sp>
    </p:spTree>
    <p:extLst>
      <p:ext uri="{BB962C8B-B14F-4D97-AF65-F5344CB8AC3E}">
        <p14:creationId xmlns:p14="http://schemas.microsoft.com/office/powerpoint/2010/main" val="2438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087F16-4ED0-0918-BB90-AE9E33F5F2A0}"/>
              </a:ext>
            </a:extLst>
          </p:cNvPr>
          <p:cNvSpPr/>
          <p:nvPr/>
        </p:nvSpPr>
        <p:spPr>
          <a:xfrm>
            <a:off x="0" y="-43808"/>
            <a:ext cx="12192000" cy="1890194"/>
          </a:xfrm>
          <a:prstGeom prst="rect">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3" name="Picture 2" descr="A red and black logo&#10;&#10;Description automatically generated">
            <a:extLst>
              <a:ext uri="{FF2B5EF4-FFF2-40B4-BE49-F238E27FC236}">
                <a16:creationId xmlns:a16="http://schemas.microsoft.com/office/drawing/2014/main" id="{B1743EC3-A8D9-FEED-373C-99E116877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442" y="206062"/>
            <a:ext cx="742345" cy="818416"/>
          </a:xfrm>
          <a:prstGeom prst="rect">
            <a:avLst/>
          </a:prstGeom>
        </p:spPr>
      </p:pic>
      <p:sp>
        <p:nvSpPr>
          <p:cNvPr id="4" name="Title 65">
            <a:extLst>
              <a:ext uri="{FF2B5EF4-FFF2-40B4-BE49-F238E27FC236}">
                <a16:creationId xmlns:a16="http://schemas.microsoft.com/office/drawing/2014/main" id="{A21CBC78-9D0D-1029-CA61-A83E5D5D333A}"/>
              </a:ext>
            </a:extLst>
          </p:cNvPr>
          <p:cNvSpPr txBox="1">
            <a:spLocks/>
          </p:cNvSpPr>
          <p:nvPr/>
        </p:nvSpPr>
        <p:spPr>
          <a:xfrm>
            <a:off x="255213" y="663262"/>
            <a:ext cx="9986067" cy="907961"/>
          </a:xfrm>
          <a:prstGeom prst="rect">
            <a:avLst/>
          </a:prstGeom>
        </p:spPr>
        <p:txBody>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endParaRPr lang="en-AU" sz="4800" dirty="0"/>
          </a:p>
        </p:txBody>
      </p:sp>
      <p:sp>
        <p:nvSpPr>
          <p:cNvPr id="23" name="TextBox 22">
            <a:extLst>
              <a:ext uri="{FF2B5EF4-FFF2-40B4-BE49-F238E27FC236}">
                <a16:creationId xmlns:a16="http://schemas.microsoft.com/office/drawing/2014/main" id="{1AF2844E-B633-4DAF-CC88-CCD647CB3DCF}"/>
              </a:ext>
            </a:extLst>
          </p:cNvPr>
          <p:cNvSpPr txBox="1"/>
          <p:nvPr/>
        </p:nvSpPr>
        <p:spPr>
          <a:xfrm>
            <a:off x="255213" y="830950"/>
            <a:ext cx="11290851" cy="5479690"/>
          </a:xfrm>
          <a:prstGeom prst="rect">
            <a:avLst/>
          </a:prstGeom>
          <a:noFill/>
        </p:spPr>
        <p:txBody>
          <a:bodyPr wrap="square" lIns="0" tIns="0" rIns="0" bIns="0" rtlCol="0" anchor="t">
            <a:noAutofit/>
          </a:bodyPr>
          <a:lstStyle/>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r>
              <a:rPr kumimoji="0" lang="en-AU" sz="3600" b="1" i="0" u="none" strike="noStrike" kern="1200" cap="none" spc="0" normalizeH="0" baseline="0" noProof="0" dirty="0">
                <a:ln>
                  <a:noFill/>
                </a:ln>
                <a:solidFill>
                  <a:srgbClr val="22272B"/>
                </a:solidFill>
                <a:effectLst/>
                <a:uLnTx/>
                <a:uFillTx/>
                <a:latin typeface="Public Sans Light"/>
                <a:ea typeface="+mn-ea"/>
                <a:cs typeface="+mn-cs"/>
              </a:rPr>
              <a:t>Unsuccessful themes</a:t>
            </a:r>
          </a:p>
          <a:p>
            <a:pPr marL="0" marR="0" lvl="0" indent="0" algn="l" defTabSz="609585"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Ongoing or ‘gap’ funding: </a:t>
            </a:r>
            <a:r>
              <a:rPr kumimoji="0" lang="en-AU" sz="1800" i="0" u="none" strike="noStrike" kern="1200" cap="none" spc="0" normalizeH="0" baseline="0" noProof="0" dirty="0">
                <a:ln>
                  <a:noFill/>
                </a:ln>
                <a:solidFill>
                  <a:srgbClr val="22272B"/>
                </a:solidFill>
                <a:effectLst/>
                <a:uLnTx/>
                <a:uFillTx/>
                <a:latin typeface="Public Sans Light"/>
                <a:ea typeface="+mn-ea"/>
                <a:cs typeface="+mn-cs"/>
              </a:rPr>
              <a:t>projects that were funding existing services were marked down, as were projects that would be closed at the end of the funding. </a:t>
            </a:r>
          </a:p>
          <a:p>
            <a:pPr marL="0" marR="0" lvl="0" indent="0" algn="l" defTabSz="609585" rtl="0" eaLnBrk="1" fontAlgn="auto" latinLnBrk="0" hangingPunct="1">
              <a:lnSpc>
                <a:spcPct val="100000"/>
              </a:lnSpc>
              <a:spcBef>
                <a:spcPts val="0"/>
              </a:spcBef>
              <a:spcAft>
                <a:spcPts val="1200"/>
              </a:spcAft>
              <a:buClrTx/>
              <a:buSzTx/>
              <a:buFontTx/>
              <a:buNone/>
              <a:tabLst/>
              <a:defRPr/>
            </a:pPr>
            <a:r>
              <a:rPr lang="en-AU" sz="1800" b="1" dirty="0">
                <a:solidFill>
                  <a:srgbClr val="22272B"/>
                </a:solidFill>
                <a:latin typeface="Public Sans Light"/>
              </a:rPr>
              <a:t>Referral processes, generalist ‘pathway’ support: </a:t>
            </a:r>
            <a:r>
              <a:rPr lang="en-AU" sz="1800" dirty="0">
                <a:solidFill>
                  <a:srgbClr val="22272B"/>
                </a:solidFill>
                <a:latin typeface="Public Sans Light"/>
              </a:rPr>
              <a:t>proposals to make referral support more available (for example to TA) were marked down where there was not a clear link to additional outcomes or opportunities. </a:t>
            </a:r>
          </a:p>
          <a:p>
            <a:pPr marL="0" marR="0" lvl="0" indent="0" algn="l" defTabSz="609585"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Funding staffing rather than services: </a:t>
            </a:r>
            <a:r>
              <a:rPr kumimoji="0" lang="en-AU" sz="1800" i="0" u="none" strike="noStrike" kern="1200" cap="none" spc="0" normalizeH="0" baseline="0" noProof="0" dirty="0">
                <a:ln>
                  <a:noFill/>
                </a:ln>
                <a:solidFill>
                  <a:srgbClr val="22272B"/>
                </a:solidFill>
                <a:effectLst/>
                <a:uLnTx/>
                <a:uFillTx/>
                <a:latin typeface="Public Sans Light"/>
                <a:ea typeface="+mn-ea"/>
                <a:cs typeface="+mn-cs"/>
              </a:rPr>
              <a:t>linking to the need for clearly defined outputs, proposals that were primarily for additional staffing only were marked down. An alternate way to package it is to request funding for a service such as a set number of assessments or plans completed. </a:t>
            </a:r>
          </a:p>
          <a:p>
            <a:pPr marL="0" marR="0" lvl="0" indent="0" algn="l" defTabSz="609585"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Unclear impact on target clients:</a:t>
            </a:r>
            <a:r>
              <a:rPr kumimoji="0" lang="en-AU" sz="1800" i="0" u="none" strike="noStrike" kern="1200" cap="none" spc="0" normalizeH="0" baseline="0" noProof="0" dirty="0">
                <a:ln>
                  <a:noFill/>
                </a:ln>
                <a:solidFill>
                  <a:srgbClr val="22272B"/>
                </a:solidFill>
                <a:effectLst/>
                <a:uLnTx/>
                <a:uFillTx/>
                <a:latin typeface="Public Sans Light"/>
                <a:ea typeface="+mn-ea"/>
                <a:cs typeface="+mn-cs"/>
              </a:rPr>
              <a:t> some proposals were for community level support, making the impact on target clients or reduction in demand on TA difficult to measure.</a:t>
            </a:r>
          </a:p>
          <a:p>
            <a:pPr marL="0" marR="0" lvl="0" indent="0" algn="l" defTabSz="609585"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Negative consequences of the project</a:t>
            </a:r>
            <a:r>
              <a:rPr kumimoji="0" lang="en-AU" sz="1800" i="0" u="none" strike="noStrike" kern="1200" cap="none" spc="0" normalizeH="0" baseline="0" noProof="0" dirty="0">
                <a:ln>
                  <a:noFill/>
                </a:ln>
                <a:solidFill>
                  <a:srgbClr val="22272B"/>
                </a:solidFill>
                <a:effectLst/>
                <a:uLnTx/>
                <a:uFillTx/>
                <a:latin typeface="Public Sans Light"/>
                <a:ea typeface="+mn-ea"/>
                <a:cs typeface="+mn-cs"/>
              </a:rPr>
              <a:t>: for some proposals to be stood up it appeared that existing clients would be relocated or have services reduced. Proposals needed to be clear on why that provided an overall benefit. </a:t>
            </a:r>
            <a:endParaRPr kumimoji="0" lang="en-AU" sz="1800" b="1" i="0" u="none" strike="noStrike" kern="1200" cap="none" spc="0" normalizeH="0" baseline="0" noProof="0" dirty="0">
              <a:ln>
                <a:noFill/>
              </a:ln>
              <a:solidFill>
                <a:srgbClr val="22272B"/>
              </a:solidFill>
              <a:effectLst/>
              <a:uLnTx/>
              <a:uFillTx/>
              <a:latin typeface="Public Sans Light"/>
              <a:ea typeface="+mn-ea"/>
              <a:cs typeface="+mn-cs"/>
            </a:endParaRPr>
          </a:p>
          <a:p>
            <a:pPr>
              <a:spcAft>
                <a:spcPts val="1200"/>
              </a:spcAft>
              <a:defRPr/>
            </a:pPr>
            <a:r>
              <a:rPr lang="en-AU" sz="1800" b="1" dirty="0">
                <a:solidFill>
                  <a:srgbClr val="22272B"/>
                </a:solidFill>
                <a:latin typeface="Public Sans Light"/>
              </a:rPr>
              <a:t>Project sustainability:</a:t>
            </a:r>
            <a:r>
              <a:rPr lang="en-AU" sz="1800" dirty="0">
                <a:solidFill>
                  <a:srgbClr val="22272B"/>
                </a:solidFill>
                <a:latin typeface="Public Sans Light"/>
              </a:rPr>
              <a:t> Proposals that did not provide clear detail around sustaining projects and client supports beyond the grant period were marked down.</a:t>
            </a:r>
            <a:endParaRPr lang="en-AU" sz="1800" i="0" u="none" strike="noStrike" kern="1200" cap="none" spc="0" normalizeH="0" baseline="0" noProof="0" dirty="0">
              <a:ln>
                <a:noFill/>
              </a:ln>
              <a:solidFill>
                <a:srgbClr val="22272B"/>
              </a:solidFill>
              <a:effectLst/>
              <a:uLnTx/>
              <a:uFillTx/>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i="0" u="none" strike="noStrike" kern="1200" cap="none" spc="0" normalizeH="0" baseline="0" noProof="0" dirty="0">
              <a:ln>
                <a:noFill/>
              </a:ln>
              <a:solidFill>
                <a:srgbClr val="22272B"/>
              </a:solidFill>
              <a:effectLst/>
              <a:uLnTx/>
              <a:uFillTx/>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a:p>
            <a:pPr>
              <a:spcAft>
                <a:spcPts val="1200"/>
              </a:spcAft>
              <a:defRPr/>
            </a:pPr>
            <a:endParaRPr lang="en-AU" sz="1800" b="1" dirty="0">
              <a:solidFill>
                <a:srgbClr val="22272B"/>
              </a:solidFill>
              <a:latin typeface="Public Sans Light"/>
            </a:endParaRPr>
          </a:p>
        </p:txBody>
      </p:sp>
    </p:spTree>
    <p:extLst>
      <p:ext uri="{BB962C8B-B14F-4D97-AF65-F5344CB8AC3E}">
        <p14:creationId xmlns:p14="http://schemas.microsoft.com/office/powerpoint/2010/main" val="25102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and black logo&#10;&#10;Description automatically generated">
            <a:extLst>
              <a:ext uri="{FF2B5EF4-FFF2-40B4-BE49-F238E27FC236}">
                <a16:creationId xmlns:a16="http://schemas.microsoft.com/office/drawing/2014/main" id="{2134A3B3-E050-B612-5D30-6684D725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442" y="206062"/>
            <a:ext cx="742345" cy="818416"/>
          </a:xfrm>
          <a:prstGeom prst="rect">
            <a:avLst/>
          </a:prstGeom>
        </p:spPr>
      </p:pic>
      <p:sp>
        <p:nvSpPr>
          <p:cNvPr id="4" name="Title 2">
            <a:extLst>
              <a:ext uri="{FF2B5EF4-FFF2-40B4-BE49-F238E27FC236}">
                <a16:creationId xmlns:a16="http://schemas.microsoft.com/office/drawing/2014/main" id="{61B26174-972D-FD02-ABF1-541692D82537}"/>
              </a:ext>
            </a:extLst>
          </p:cNvPr>
          <p:cNvSpPr txBox="1">
            <a:spLocks/>
          </p:cNvSpPr>
          <p:nvPr/>
        </p:nvSpPr>
        <p:spPr>
          <a:xfrm>
            <a:off x="437896" y="2785772"/>
            <a:ext cx="9652701" cy="1329028"/>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lang="en-AU" sz="4800" kern="1200" dirty="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4400" b="0" i="0" u="none" strike="noStrike" kern="1200" cap="none" spc="0" normalizeH="0" baseline="0" noProof="0" dirty="0">
                <a:ln>
                  <a:noFill/>
                </a:ln>
                <a:effectLst/>
                <a:uLnTx/>
                <a:uFillTx/>
                <a:latin typeface="Public Sans"/>
                <a:ea typeface="+mj-ea"/>
                <a:cs typeface="+mj-cs"/>
              </a:rPr>
              <a:t>Next steps</a:t>
            </a:r>
          </a:p>
        </p:txBody>
      </p:sp>
    </p:spTree>
    <p:extLst>
      <p:ext uri="{BB962C8B-B14F-4D97-AF65-F5344CB8AC3E}">
        <p14:creationId xmlns:p14="http://schemas.microsoft.com/office/powerpoint/2010/main" val="356265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087F16-4ED0-0918-BB90-AE9E33F5F2A0}"/>
              </a:ext>
            </a:extLst>
          </p:cNvPr>
          <p:cNvSpPr/>
          <p:nvPr/>
        </p:nvSpPr>
        <p:spPr>
          <a:xfrm>
            <a:off x="0" y="0"/>
            <a:ext cx="12192000" cy="2092960"/>
          </a:xfrm>
          <a:prstGeom prst="rect">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0" lang="en-AU" sz="2400" b="1" i="0" u="none" strike="noStrike" kern="1200" cap="none" spc="0" normalizeH="0" baseline="0" noProof="0" dirty="0">
              <a:ln>
                <a:noFill/>
              </a:ln>
              <a:solidFill>
                <a:srgbClr val="22272B"/>
              </a:solidFill>
              <a:effectLst/>
              <a:uLnTx/>
              <a:uFillTx/>
              <a:latin typeface="Public Sans Light"/>
              <a:ea typeface="+mn-ea"/>
              <a:cs typeface="+mn-cs"/>
            </a:endParaRPr>
          </a:p>
          <a:p>
            <a:pPr algn="ctr"/>
            <a:endParaRPr lang="en-AU" b="1" dirty="0">
              <a:solidFill>
                <a:srgbClr val="22272B"/>
              </a:solidFill>
              <a:latin typeface="Public Sans Light"/>
            </a:endParaRPr>
          </a:p>
          <a:p>
            <a:pPr algn="ctr"/>
            <a:endParaRPr kumimoji="0" lang="en-AU" sz="2400" b="1" i="0" u="none" strike="noStrike" kern="1200" cap="none" spc="0" normalizeH="0" baseline="0" noProof="0" dirty="0">
              <a:ln>
                <a:noFill/>
              </a:ln>
              <a:solidFill>
                <a:srgbClr val="22272B"/>
              </a:solidFill>
              <a:effectLst/>
              <a:uLnTx/>
              <a:uFillTx/>
              <a:latin typeface="Public Sans Light"/>
              <a:ea typeface="+mn-ea"/>
              <a:cs typeface="+mn-cs"/>
            </a:endParaRPr>
          </a:p>
          <a:p>
            <a:pPr algn="ctr"/>
            <a:endParaRPr lang="en-AU" b="1" dirty="0">
              <a:solidFill>
                <a:srgbClr val="22272B"/>
              </a:solidFill>
              <a:latin typeface="Public Sans Light"/>
            </a:endParaRPr>
          </a:p>
          <a:p>
            <a:pPr algn="ctr"/>
            <a:endParaRPr lang="en-AU" dirty="0">
              <a:solidFill>
                <a:schemeClr val="bg1"/>
              </a:solidFill>
            </a:endParaRPr>
          </a:p>
        </p:txBody>
      </p:sp>
      <p:pic>
        <p:nvPicPr>
          <p:cNvPr id="3" name="Picture 2" descr="A red and black logo&#10;&#10;Description automatically generated">
            <a:extLst>
              <a:ext uri="{FF2B5EF4-FFF2-40B4-BE49-F238E27FC236}">
                <a16:creationId xmlns:a16="http://schemas.microsoft.com/office/drawing/2014/main" id="{B1743EC3-A8D9-FEED-373C-99E116877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442" y="206062"/>
            <a:ext cx="742345" cy="818416"/>
          </a:xfrm>
          <a:prstGeom prst="rect">
            <a:avLst/>
          </a:prstGeom>
        </p:spPr>
      </p:pic>
      <p:sp>
        <p:nvSpPr>
          <p:cNvPr id="4" name="Title 65">
            <a:extLst>
              <a:ext uri="{FF2B5EF4-FFF2-40B4-BE49-F238E27FC236}">
                <a16:creationId xmlns:a16="http://schemas.microsoft.com/office/drawing/2014/main" id="{A21CBC78-9D0D-1029-CA61-A83E5D5D333A}"/>
              </a:ext>
            </a:extLst>
          </p:cNvPr>
          <p:cNvSpPr txBox="1">
            <a:spLocks/>
          </p:cNvSpPr>
          <p:nvPr/>
        </p:nvSpPr>
        <p:spPr>
          <a:xfrm>
            <a:off x="255213" y="663262"/>
            <a:ext cx="9986067" cy="907961"/>
          </a:xfrm>
          <a:prstGeom prst="rect">
            <a:avLst/>
          </a:prstGeom>
        </p:spPr>
        <p:txBody>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endParaRPr lang="en-AU" sz="4800" dirty="0"/>
          </a:p>
        </p:txBody>
      </p:sp>
      <p:sp>
        <p:nvSpPr>
          <p:cNvPr id="23" name="TextBox 22">
            <a:extLst>
              <a:ext uri="{FF2B5EF4-FFF2-40B4-BE49-F238E27FC236}">
                <a16:creationId xmlns:a16="http://schemas.microsoft.com/office/drawing/2014/main" id="{1AF2844E-B633-4DAF-CC88-CCD647CB3DCF}"/>
              </a:ext>
            </a:extLst>
          </p:cNvPr>
          <p:cNvSpPr txBox="1"/>
          <p:nvPr/>
        </p:nvSpPr>
        <p:spPr>
          <a:xfrm>
            <a:off x="435818" y="1500886"/>
            <a:ext cx="11320363" cy="4932944"/>
          </a:xfrm>
          <a:prstGeom prst="rect">
            <a:avLst/>
          </a:prstGeom>
          <a:noFill/>
        </p:spPr>
        <p:txBody>
          <a:bodyPr wrap="square" lIns="0" tIns="0" rIns="0" bIns="0" rtlCol="0" anchor="t">
            <a:noAutofit/>
          </a:bodyPr>
          <a:lstStyle/>
          <a:p>
            <a:pPr marL="0" marR="0" lvl="0" indent="0" algn="l" defTabSz="609585" rtl="0" eaLnBrk="1" fontAlgn="auto" latinLnBrk="0" hangingPunct="1">
              <a:lnSpc>
                <a:spcPct val="100000"/>
              </a:lnSpc>
              <a:spcBef>
                <a:spcPts val="0"/>
              </a:spcBef>
              <a:spcAft>
                <a:spcPts val="1200"/>
              </a:spcAft>
              <a:buClrTx/>
              <a:buSzTx/>
              <a:buFontTx/>
              <a:buNone/>
              <a:tabLst/>
              <a:defRPr/>
            </a:pPr>
            <a:r>
              <a:rPr lang="en-AU" sz="3600" b="1" dirty="0">
                <a:solidFill>
                  <a:srgbClr val="22272B"/>
                </a:solidFill>
                <a:latin typeface="Public Sans Light"/>
              </a:rPr>
              <a:t>Future assessment rounds</a:t>
            </a:r>
          </a:p>
          <a:p>
            <a:pPr marL="285750" marR="0" lvl="0" indent="-285750" algn="l" defTabSz="609585"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AU" sz="1800" b="1" dirty="0">
              <a:solidFill>
                <a:srgbClr val="22272B"/>
              </a:solidFill>
              <a:latin typeface="Public Sans Light"/>
            </a:endParaRPr>
          </a:p>
          <a:p>
            <a:pPr marL="285750" indent="-285750">
              <a:spcAft>
                <a:spcPts val="1200"/>
              </a:spcAft>
              <a:buFont typeface="Arial" panose="020B0604020202020204" pitchFamily="34" charset="0"/>
              <a:buChar char="•"/>
              <a:defRPr/>
            </a:pPr>
            <a:r>
              <a:rPr lang="en-AU" sz="1800" b="1" dirty="0">
                <a:solidFill>
                  <a:srgbClr val="22272B"/>
                </a:solidFill>
                <a:latin typeface="Public Sans Light"/>
              </a:rPr>
              <a:t>Applications for the n</a:t>
            </a:r>
            <a:r>
              <a:rPr kumimoji="0" lang="en-AU" sz="1800" b="1" i="0" u="none" strike="noStrike" kern="1200" cap="none" spc="0" normalizeH="0" baseline="0" noProof="0" dirty="0" err="1">
                <a:ln>
                  <a:noFill/>
                </a:ln>
                <a:solidFill>
                  <a:srgbClr val="22272B"/>
                </a:solidFill>
                <a:effectLst/>
                <a:uLnTx/>
                <a:uFillTx/>
                <a:latin typeface="Public Sans Light"/>
                <a:ea typeface="+mn-ea"/>
                <a:cs typeface="+mn-cs"/>
              </a:rPr>
              <a:t>ext</a:t>
            </a: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 assessment</a:t>
            </a:r>
            <a:r>
              <a:rPr lang="en-AU" sz="1800" b="1" dirty="0">
                <a:solidFill>
                  <a:srgbClr val="22272B"/>
                </a:solidFill>
                <a:latin typeface="Public Sans Light"/>
              </a:rPr>
              <a:t> tranche</a:t>
            </a: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 closes on 14 February 2025. </a:t>
            </a:r>
            <a:endParaRPr lang="en-AU" sz="1800" b="1" i="0" u="none" strike="noStrike" kern="1200" cap="none" spc="0" normalizeH="0" baseline="0" noProof="0" dirty="0">
              <a:ln>
                <a:noFill/>
              </a:ln>
              <a:solidFill>
                <a:srgbClr val="22272B"/>
              </a:solidFill>
              <a:effectLst/>
              <a:uLnTx/>
              <a:uFillTx/>
              <a:latin typeface="Public Sans Light"/>
            </a:endParaRPr>
          </a:p>
          <a:p>
            <a:pPr marL="285750" indent="-285750">
              <a:spcAft>
                <a:spcPts val="1200"/>
              </a:spcAft>
              <a:buFont typeface="Arial" panose="020B0604020202020204" pitchFamily="34" charset="0"/>
              <a:buChar char="•"/>
              <a:defRPr/>
            </a:pPr>
            <a:r>
              <a:rPr lang="en-AU" sz="1800" b="1" dirty="0">
                <a:solidFill>
                  <a:srgbClr val="22272B"/>
                </a:solidFill>
                <a:latin typeface="Public Sans Light"/>
              </a:rPr>
              <a:t>Applications for the final assessment tranche closes on 30 April 2025.</a:t>
            </a:r>
            <a:endParaRPr lang="en-AU" sz="1800" b="1" i="0" u="none" strike="noStrike" kern="1200" cap="none" spc="0" normalizeH="0" baseline="0" noProof="0" dirty="0">
              <a:ln>
                <a:noFill/>
              </a:ln>
              <a:solidFill>
                <a:srgbClr val="22272B"/>
              </a:solidFill>
              <a:effectLst/>
              <a:uLnTx/>
              <a:uFillTx/>
              <a:latin typeface="Public Sans Light"/>
            </a:endParaRPr>
          </a:p>
          <a:p>
            <a:pPr marL="285750" marR="0" lvl="0" indent="-285750" algn="l" defTabSz="609585"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AU" sz="1800" b="1" dirty="0">
                <a:solidFill>
                  <a:srgbClr val="22272B"/>
                </a:solidFill>
                <a:latin typeface="Public Sans Light"/>
              </a:rPr>
              <a:t>Please review successful grants as published.</a:t>
            </a:r>
          </a:p>
          <a:p>
            <a:pPr marL="0" marR="0" lvl="0" indent="0" algn="l" defTabSz="609585" rtl="0" eaLnBrk="1" fontAlgn="auto" latinLnBrk="0" hangingPunct="1">
              <a:lnSpc>
                <a:spcPct val="100000"/>
              </a:lnSpc>
              <a:spcBef>
                <a:spcPts val="0"/>
              </a:spcBef>
              <a:spcAft>
                <a:spcPts val="1200"/>
              </a:spcAft>
              <a:buClrTx/>
              <a:buSzTx/>
              <a:buFontTx/>
              <a:buNone/>
              <a:tabLst/>
              <a:defRPr/>
            </a:pPr>
            <a:endParaRPr kumimoji="0" lang="en-AU" sz="1800" b="1"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kumimoji="0" lang="en-AU" sz="1800" b="1"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kumimoji="0" lang="en-AU" sz="1800"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kumimoji="0" lang="en-AU" sz="1800" b="1"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p:txBody>
      </p:sp>
    </p:spTree>
    <p:extLst>
      <p:ext uri="{BB962C8B-B14F-4D97-AF65-F5344CB8AC3E}">
        <p14:creationId xmlns:p14="http://schemas.microsoft.com/office/powerpoint/2010/main" val="3040651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299912" y="2581674"/>
            <a:ext cx="7259968" cy="1749043"/>
          </a:xfrm>
          <a:prstGeom prst="rect">
            <a:avLst/>
          </a:prstGeom>
          <a:noFill/>
          <a:ln w="0" cmpd="sng">
            <a:noFill/>
            <a:prstDash val="solid"/>
          </a:ln>
        </p:spPr>
        <p:txBody>
          <a:bodyPr vert="horz" lIns="0" tIns="58412" rIns="0" bIns="0" anchor="t"/>
          <a:lstStyle/>
          <a:p>
            <a:pPr indent="0">
              <a:lnSpc>
                <a:spcPct val="100000"/>
              </a:lnSpc>
              <a:spcBef>
                <a:spcPts val="0"/>
              </a:spcBef>
              <a:spcAft>
                <a:spcPts val="1200"/>
              </a:spcAft>
              <a:buNone/>
            </a:pPr>
            <a:r>
              <a:rPr lang="en-US" sz="2400" spc="-15" dirty="0">
                <a:solidFill>
                  <a:srgbClr val="D7153A"/>
                </a:solidFill>
                <a:latin typeface="Public Sans Light" panose="02020603050405020304" pitchFamily="2"/>
              </a:rPr>
              <a:t>For further information on applying</a:t>
            </a:r>
            <a:r>
              <a:rPr lang="en-US" sz="2400" dirty="0">
                <a:solidFill>
                  <a:schemeClr val="tx1"/>
                </a:solidFill>
                <a:latin typeface="Public Sans Light" panose="02020603050405020304" pitchFamily="2"/>
              </a:rPr>
              <a:t>, please review: </a:t>
            </a:r>
          </a:p>
          <a:p>
            <a:pPr marL="447675" indent="-447675">
              <a:lnSpc>
                <a:spcPct val="100000"/>
              </a:lnSpc>
              <a:spcBef>
                <a:spcPts val="0"/>
              </a:spcBef>
              <a:spcAft>
                <a:spcPts val="600"/>
              </a:spcAft>
              <a:buFont typeface="Arial" panose="020B0604020202020204" pitchFamily="34" charset="0"/>
              <a:buChar char="•"/>
            </a:pPr>
            <a:r>
              <a:rPr lang="en-US" sz="2400" dirty="0">
                <a:solidFill>
                  <a:schemeClr val="tx1"/>
                </a:solidFill>
                <a:latin typeface="Public Sans Light" panose="02020603050405020304" pitchFamily="2"/>
              </a:rPr>
              <a:t>Grant Program Guidelines </a:t>
            </a:r>
          </a:p>
          <a:p>
            <a:pPr marL="447675" indent="-447675">
              <a:lnSpc>
                <a:spcPct val="100000"/>
              </a:lnSpc>
              <a:spcBef>
                <a:spcPts val="0"/>
              </a:spcBef>
              <a:spcAft>
                <a:spcPts val="600"/>
              </a:spcAft>
              <a:buFont typeface="Arial" panose="020B0604020202020204" pitchFamily="34" charset="0"/>
              <a:buChar char="•"/>
            </a:pPr>
            <a:r>
              <a:rPr lang="en-US" sz="2400" dirty="0">
                <a:solidFill>
                  <a:schemeClr val="tx1"/>
                </a:solidFill>
                <a:latin typeface="Public Sans Light" panose="02020603050405020304" pitchFamily="2"/>
              </a:rPr>
              <a:t>Frequently Asked Questions (FAQs).</a:t>
            </a:r>
          </a:p>
        </p:txBody>
      </p:sp>
      <p:sp>
        <p:nvSpPr>
          <p:cNvPr id="12" name="Rectangle 11">
            <a:extLst>
              <a:ext uri="{FF2B5EF4-FFF2-40B4-BE49-F238E27FC236}">
                <a16:creationId xmlns:a16="http://schemas.microsoft.com/office/drawing/2014/main" id="{28DC58A0-6445-5229-E91D-A8D8A0569A1C}"/>
              </a:ext>
            </a:extLst>
          </p:cNvPr>
          <p:cNvSpPr/>
          <p:nvPr/>
        </p:nvSpPr>
        <p:spPr>
          <a:xfrm rot="10800000" flipV="1">
            <a:off x="11315409" y="6263271"/>
            <a:ext cx="433187" cy="247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AU" sz="1200" kern="0" dirty="0">
                <a:solidFill>
                  <a:prstClr val="black"/>
                </a:solidFill>
                <a:latin typeface="Public San light"/>
              </a:rPr>
              <a:t>20</a:t>
            </a:r>
          </a:p>
        </p:txBody>
      </p:sp>
      <p:pic>
        <p:nvPicPr>
          <p:cNvPr id="2" name="Picture 1"/>
          <p:cNvPicPr>
            <a:picLocks noChangeAspect="1"/>
          </p:cNvPicPr>
          <p:nvPr/>
        </p:nvPicPr>
        <p:blipFill>
          <a:blip r:embed="rId2"/>
          <a:stretch>
            <a:fillRect/>
          </a:stretch>
        </p:blipFill>
        <p:spPr>
          <a:xfrm>
            <a:off x="7207877" y="29526"/>
            <a:ext cx="1014654" cy="1003058"/>
          </a:xfrm>
          <a:prstGeom prst="rect">
            <a:avLst/>
          </a:prstGeom>
        </p:spPr>
      </p:pic>
      <p:sp>
        <p:nvSpPr>
          <p:cNvPr id="8" name="Text Placeholder 3"/>
          <p:cNvSpPr>
            <a:spLocks noGrp="1"/>
          </p:cNvSpPr>
          <p:nvPr>
            <p:ph type="body" idx="10"/>
          </p:nvPr>
        </p:nvSpPr>
        <p:spPr>
          <a:xfrm>
            <a:off x="4839842" y="4697836"/>
            <a:ext cx="7259967" cy="1791318"/>
          </a:xfrm>
          <a:prstGeom prst="rect">
            <a:avLst/>
          </a:prstGeom>
          <a:noFill/>
          <a:ln w="0" cmpd="sng">
            <a:noFill/>
            <a:prstDash val="solid"/>
          </a:ln>
        </p:spPr>
        <p:txBody>
          <a:bodyPr vert="horz" lIns="0" tIns="58412" rIns="0" bIns="0" anchor="t"/>
          <a:lstStyle/>
          <a:p>
            <a:pPr indent="180975">
              <a:lnSpc>
                <a:spcPts val="2200"/>
              </a:lnSpc>
              <a:spcAft>
                <a:spcPts val="0"/>
              </a:spcAft>
              <a:buFont typeface="+mj-lt"/>
              <a:buAutoNum type="arabicPeriod"/>
            </a:pPr>
            <a:r>
              <a:rPr lang="en-US" sz="2400" spc="-15" dirty="0">
                <a:solidFill>
                  <a:schemeClr val="tx1"/>
                </a:solidFill>
                <a:latin typeface="Public Sans Light" panose="02020603050405020304" pitchFamily="2"/>
              </a:rPr>
              <a:t> For program enquiries contact </a:t>
            </a:r>
            <a:r>
              <a:rPr lang="en-AU" sz="2400" u="sng" dirty="0">
                <a:solidFill>
                  <a:srgbClr val="0563C1"/>
                </a:solidFill>
                <a:effectLst/>
                <a:latin typeface="Calibri" panose="020F0502020204030204" pitchFamily="34" charset="0"/>
                <a:ea typeface="Calibri" panose="020F0502020204030204" pitchFamily="34" charset="0"/>
                <a:hlinkClick r:id="rId3"/>
              </a:rPr>
              <a:t>shsprogram@homes.nsw.gov.au</a:t>
            </a:r>
            <a:r>
              <a:rPr lang="en-AU" sz="2400" u="sng" dirty="0">
                <a:solidFill>
                  <a:srgbClr val="0563C1"/>
                </a:solidFill>
                <a:effectLst/>
                <a:latin typeface="Calibri" panose="020F0502020204030204" pitchFamily="34" charset="0"/>
                <a:ea typeface="Calibri" panose="020F0502020204030204" pitchFamily="34" charset="0"/>
              </a:rPr>
              <a:t> </a:t>
            </a:r>
          </a:p>
          <a:p>
            <a:pPr>
              <a:lnSpc>
                <a:spcPts val="2200"/>
              </a:lnSpc>
              <a:spcAft>
                <a:spcPts val="0"/>
              </a:spcAft>
              <a:buFont typeface="+mj-lt"/>
              <a:buAutoNum type="arabicPeriod"/>
            </a:pPr>
            <a:endParaRPr lang="en-US" sz="2400" spc="-15" dirty="0">
              <a:solidFill>
                <a:srgbClr val="FF0000"/>
              </a:solidFill>
              <a:highlight>
                <a:srgbClr val="FFE6EA"/>
              </a:highlight>
              <a:latin typeface="Public Sans Light" panose="02020603050405020304" pitchFamily="2"/>
            </a:endParaRPr>
          </a:p>
          <a:p>
            <a:pPr indent="268288">
              <a:lnSpc>
                <a:spcPts val="2200"/>
              </a:lnSpc>
              <a:spcAft>
                <a:spcPts val="0"/>
              </a:spcAft>
              <a:buFont typeface="+mj-lt"/>
              <a:buAutoNum type="arabicPeriod"/>
            </a:pPr>
            <a:r>
              <a:rPr lang="en-US" sz="2400" spc="-15" dirty="0">
                <a:solidFill>
                  <a:schemeClr val="tx1"/>
                </a:solidFill>
                <a:latin typeface="Public Sans Light" panose="02020603050405020304" pitchFamily="2"/>
              </a:rPr>
              <a:t>Apply by submitting you application through SmartyGrants portal</a:t>
            </a:r>
            <a:endParaRPr lang="en-US" sz="2400" spc="-15" dirty="0">
              <a:solidFill>
                <a:srgbClr val="D7153A"/>
              </a:solidFill>
              <a:highlight>
                <a:srgbClr val="FFFF00"/>
              </a:highlight>
              <a:latin typeface="Public Sans Light" panose="02020603050405020304" pitchFamily="2"/>
            </a:endParaRPr>
          </a:p>
        </p:txBody>
      </p:sp>
      <p:pic>
        <p:nvPicPr>
          <p:cNvPr id="9" name="Picture 8"/>
          <p:cNvPicPr>
            <a:picLocks noChangeAspect="1"/>
          </p:cNvPicPr>
          <p:nvPr/>
        </p:nvPicPr>
        <p:blipFill>
          <a:blip r:embed="rId4"/>
          <a:stretch>
            <a:fillRect/>
          </a:stretch>
        </p:blipFill>
        <p:spPr>
          <a:xfrm>
            <a:off x="4299912" y="4700133"/>
            <a:ext cx="539930" cy="539930"/>
          </a:xfrm>
          <a:prstGeom prst="rect">
            <a:avLst/>
          </a:prstGeom>
        </p:spPr>
      </p:pic>
      <p:pic>
        <p:nvPicPr>
          <p:cNvPr id="10" name="Graphic 12" descr="Internet">
            <a:extLst>
              <a:ext uri="{FF2B5EF4-FFF2-40B4-BE49-F238E27FC236}">
                <a16:creationId xmlns:a16="http://schemas.microsoft.com/office/drawing/2014/main" id="{D799F55C-683D-42FC-80A8-75B920ED20B2}"/>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72622" y="5768590"/>
            <a:ext cx="539930" cy="618434"/>
          </a:xfrm>
          <a:prstGeom prst="rect">
            <a:avLst/>
          </a:prstGeom>
        </p:spPr>
      </p:pic>
      <p:pic>
        <p:nvPicPr>
          <p:cNvPr id="5" name="Picture 4" descr="A red and black logo&#10;&#10;Description automatically generated">
            <a:extLst>
              <a:ext uri="{FF2B5EF4-FFF2-40B4-BE49-F238E27FC236}">
                <a16:creationId xmlns:a16="http://schemas.microsoft.com/office/drawing/2014/main" id="{7FEA3D0D-4C82-5B32-1318-2D9187647F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15409" y="172180"/>
            <a:ext cx="619200" cy="682652"/>
          </a:xfrm>
          <a:prstGeom prst="rect">
            <a:avLst/>
          </a:prstGeom>
        </p:spPr>
      </p:pic>
      <p:pic>
        <p:nvPicPr>
          <p:cNvPr id="3" name="Picture Placeholder 2">
            <a:extLst>
              <a:ext uri="{FF2B5EF4-FFF2-40B4-BE49-F238E27FC236}">
                <a16:creationId xmlns:a16="http://schemas.microsoft.com/office/drawing/2014/main" id="{B3A81B92-8B99-7206-50FE-A30FA846C32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l="30227" r="30227"/>
          <a:stretch/>
        </p:blipFill>
        <p:spPr>
          <a:xfrm>
            <a:off x="0" y="0"/>
            <a:ext cx="4068000" cy="6858000"/>
          </a:xfrm>
          <a:prstGeom prst="rect">
            <a:avLst/>
          </a:prstGeom>
        </p:spPr>
      </p:pic>
      <p:sp>
        <p:nvSpPr>
          <p:cNvPr id="14" name="Text Placeholder 3">
            <a:extLst>
              <a:ext uri="{FF2B5EF4-FFF2-40B4-BE49-F238E27FC236}">
                <a16:creationId xmlns:a16="http://schemas.microsoft.com/office/drawing/2014/main" id="{B40AE8A6-2643-482D-E779-D81CEF64D7F4}"/>
              </a:ext>
            </a:extLst>
          </p:cNvPr>
          <p:cNvSpPr>
            <a:spLocks noGrp="1"/>
          </p:cNvSpPr>
          <p:nvPr>
            <p:ph type="body" idx="10"/>
          </p:nvPr>
        </p:nvSpPr>
        <p:spPr>
          <a:xfrm>
            <a:off x="4360636" y="1278639"/>
            <a:ext cx="7754555" cy="879228"/>
          </a:xfrm>
          <a:prstGeom prst="rect">
            <a:avLst/>
          </a:prstGeom>
          <a:noFill/>
          <a:ln w="0" cmpd="sng">
            <a:noFill/>
            <a:prstDash val="solid"/>
          </a:ln>
        </p:spPr>
        <p:txBody>
          <a:bodyPr vert="horz" lIns="0" tIns="58412" rIns="0" bIns="0" anchor="t"/>
          <a:lstStyle/>
          <a:p>
            <a:pPr indent="0">
              <a:lnSpc>
                <a:spcPct val="100000"/>
              </a:lnSpc>
              <a:spcBef>
                <a:spcPts val="0"/>
              </a:spcBef>
              <a:spcAft>
                <a:spcPts val="1200"/>
              </a:spcAft>
              <a:buNone/>
            </a:pPr>
            <a:r>
              <a:rPr lang="en-US" sz="2400" spc="-15" dirty="0">
                <a:solidFill>
                  <a:srgbClr val="D7153A"/>
                </a:solidFill>
                <a:latin typeface="Public Sans Light" panose="02020603050405020304" pitchFamily="2"/>
              </a:rPr>
              <a:t>For further information on the HIF, </a:t>
            </a:r>
            <a:r>
              <a:rPr lang="en-US" sz="2400" spc="-15" dirty="0">
                <a:latin typeface="Public Sans Light" panose="02020603050405020304" pitchFamily="2"/>
              </a:rPr>
              <a:t>please visit</a:t>
            </a:r>
          </a:p>
          <a:p>
            <a:pPr indent="0">
              <a:lnSpc>
                <a:spcPct val="100000"/>
              </a:lnSpc>
              <a:spcBef>
                <a:spcPts val="0"/>
              </a:spcBef>
              <a:spcAft>
                <a:spcPts val="1200"/>
              </a:spcAft>
              <a:buNone/>
            </a:pPr>
            <a:r>
              <a:rPr lang="en-US" spc="-15" dirty="0">
                <a:latin typeface="Public Sans Light" panose="02020603050405020304" pitchFamily="2"/>
                <a:hlinkClick r:id="rId9"/>
              </a:rPr>
              <a:t>https://dcj.nsw.gov.au/housing/homelessness-innovation-fund.html</a:t>
            </a:r>
            <a:endParaRPr lang="en-US" spc="-15" dirty="0">
              <a:latin typeface="Public Sans Light" panose="02020603050405020304" pitchFamily="2"/>
            </a:endParaRPr>
          </a:p>
          <a:p>
            <a:pPr indent="0">
              <a:lnSpc>
                <a:spcPct val="100000"/>
              </a:lnSpc>
              <a:spcBef>
                <a:spcPts val="0"/>
              </a:spcBef>
              <a:spcAft>
                <a:spcPts val="1200"/>
              </a:spcAft>
              <a:buNone/>
            </a:pPr>
            <a:endParaRPr lang="en-US" sz="2400" spc="-15" dirty="0">
              <a:latin typeface="Public Sans Light" panose="02020603050405020304" pitchFamily="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3479F4-5D63-39BD-EF23-02CE80C58EE8}"/>
              </a:ext>
            </a:extLst>
          </p:cNvPr>
          <p:cNvSpPr/>
          <p:nvPr/>
        </p:nvSpPr>
        <p:spPr>
          <a:xfrm>
            <a:off x="10018" y="2511"/>
            <a:ext cx="12192000" cy="2092960"/>
          </a:xfrm>
          <a:prstGeom prst="rect">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 name="Title 2">
            <a:extLst>
              <a:ext uri="{FF2B5EF4-FFF2-40B4-BE49-F238E27FC236}">
                <a16:creationId xmlns:a16="http://schemas.microsoft.com/office/drawing/2014/main" id="{F3882AD1-EB00-44C4-91C4-895F292B77FC}"/>
              </a:ext>
            </a:extLst>
          </p:cNvPr>
          <p:cNvSpPr>
            <a:spLocks noGrp="1"/>
          </p:cNvSpPr>
          <p:nvPr>
            <p:ph type="title"/>
          </p:nvPr>
        </p:nvSpPr>
        <p:spPr>
          <a:xfrm>
            <a:off x="404037" y="701748"/>
            <a:ext cx="11403963" cy="666251"/>
          </a:xfrm>
        </p:spPr>
        <p:txBody>
          <a:bodyPr anchor="ctr">
            <a:normAutofit/>
          </a:bodyPr>
          <a:lstStyle/>
          <a:p>
            <a:r>
              <a:rPr lang="en-AU" sz="4800" dirty="0">
                <a:solidFill>
                  <a:srgbClr val="74100E"/>
                </a:solidFill>
              </a:rPr>
              <a:t>Acknowledgement of Country</a:t>
            </a:r>
          </a:p>
        </p:txBody>
      </p:sp>
      <p:sp>
        <p:nvSpPr>
          <p:cNvPr id="4" name="Text Placeholder 3">
            <a:extLst>
              <a:ext uri="{FF2B5EF4-FFF2-40B4-BE49-F238E27FC236}">
                <a16:creationId xmlns:a16="http://schemas.microsoft.com/office/drawing/2014/main" id="{93614B04-63BF-42AD-AD2E-E5927BC95FF2}"/>
              </a:ext>
            </a:extLst>
          </p:cNvPr>
          <p:cNvSpPr>
            <a:spLocks noGrp="1"/>
          </p:cNvSpPr>
          <p:nvPr>
            <p:ph type="body" sz="quarter" idx="14"/>
          </p:nvPr>
        </p:nvSpPr>
        <p:spPr>
          <a:xfrm>
            <a:off x="5400000" y="2264734"/>
            <a:ext cx="6407997" cy="4431265"/>
          </a:xfrm>
          <a:noFill/>
        </p:spPr>
        <p:txBody>
          <a:bodyPr wrap="square" lIns="0" tIns="0" rIns="0" bIns="0" rtlCol="0">
            <a:noAutofit/>
          </a:bodyPr>
          <a:lstStyle/>
          <a:p>
            <a:pPr defTabSz="609585">
              <a:spcAft>
                <a:spcPts val="600"/>
              </a:spcAft>
            </a:pPr>
            <a:r>
              <a:rPr lang="en-AU" sz="2400" dirty="0">
                <a:solidFill>
                  <a:srgbClr val="74100E"/>
                </a:solidFill>
              </a:rPr>
              <a:t>I acknowledge the Traditional Custodians of the lands that we are meeting here today. I pay my respects to Elders past, present and emerging and celebrate the diversity of Aboriginal peoples and their ongoing cultures and connections to the lands and waters  and skies of NSW. </a:t>
            </a:r>
          </a:p>
          <a:p>
            <a:pPr defTabSz="609585">
              <a:spcAft>
                <a:spcPts val="600"/>
              </a:spcAft>
            </a:pPr>
            <a:endParaRPr lang="en-AU" sz="2400" dirty="0">
              <a:solidFill>
                <a:srgbClr val="74100E"/>
              </a:solidFill>
            </a:endParaRPr>
          </a:p>
          <a:p>
            <a:pPr defTabSz="609585">
              <a:spcAft>
                <a:spcPts val="600"/>
              </a:spcAft>
            </a:pPr>
            <a:r>
              <a:rPr lang="en-AU" sz="2400" dirty="0">
                <a:solidFill>
                  <a:srgbClr val="74100E"/>
                </a:solidFill>
              </a:rPr>
              <a:t>I also acknowledge and pay my respects to our Aboriginal and Torres Strait Islander people joining us today.</a:t>
            </a:r>
          </a:p>
          <a:p>
            <a:pPr marL="285750" indent="-285750" defTabSz="609585">
              <a:spcAft>
                <a:spcPts val="600"/>
              </a:spcAft>
              <a:buChar char="•"/>
            </a:pPr>
            <a:endParaRPr lang="en-AU" sz="2400" dirty="0">
              <a:solidFill>
                <a:srgbClr val="74100E"/>
              </a:solidFill>
            </a:endParaRPr>
          </a:p>
        </p:txBody>
      </p:sp>
      <p:sp>
        <p:nvSpPr>
          <p:cNvPr id="6" name="Slide Number Placeholder 5">
            <a:extLst>
              <a:ext uri="{FF2B5EF4-FFF2-40B4-BE49-F238E27FC236}">
                <a16:creationId xmlns:a16="http://schemas.microsoft.com/office/drawing/2014/main" id="{6FBD2E57-FAEE-4DD9-AA26-6A2BF267275D}"/>
              </a:ext>
            </a:extLst>
          </p:cNvPr>
          <p:cNvSpPr>
            <a:spLocks noGrp="1"/>
          </p:cNvSpPr>
          <p:nvPr>
            <p:ph type="sldNum" sz="quarter" idx="16"/>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2" name="Picture 1">
            <a:extLst>
              <a:ext uri="{FF2B5EF4-FFF2-40B4-BE49-F238E27FC236}">
                <a16:creationId xmlns:a16="http://schemas.microsoft.com/office/drawing/2014/main" id="{5FE7027A-73D9-A9BE-2BB6-1BCEA0CA1621}"/>
              </a:ext>
            </a:extLst>
          </p:cNvPr>
          <p:cNvPicPr>
            <a:picLocks noChangeAspect="1"/>
          </p:cNvPicPr>
          <p:nvPr/>
        </p:nvPicPr>
        <p:blipFill>
          <a:blip r:embed="rId3"/>
          <a:stretch>
            <a:fillRect/>
          </a:stretch>
        </p:blipFill>
        <p:spPr>
          <a:xfrm>
            <a:off x="116958" y="2521066"/>
            <a:ext cx="5040000" cy="3918599"/>
          </a:xfrm>
          <a:prstGeom prst="rect">
            <a:avLst/>
          </a:prstGeom>
          <a:noFill/>
        </p:spPr>
      </p:pic>
    </p:spTree>
    <p:extLst>
      <p:ext uri="{BB962C8B-B14F-4D97-AF65-F5344CB8AC3E}">
        <p14:creationId xmlns:p14="http://schemas.microsoft.com/office/powerpoint/2010/main" val="86824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087F16-4ED0-0918-BB90-AE9E33F5F2A0}"/>
              </a:ext>
            </a:extLst>
          </p:cNvPr>
          <p:cNvSpPr/>
          <p:nvPr/>
        </p:nvSpPr>
        <p:spPr>
          <a:xfrm>
            <a:off x="0" y="0"/>
            <a:ext cx="12192000" cy="2092960"/>
          </a:xfrm>
          <a:prstGeom prst="rect">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3" name="Picture 2" descr="A red and black logo&#10;&#10;Description automatically generated">
            <a:extLst>
              <a:ext uri="{FF2B5EF4-FFF2-40B4-BE49-F238E27FC236}">
                <a16:creationId xmlns:a16="http://schemas.microsoft.com/office/drawing/2014/main" id="{B1743EC3-A8D9-FEED-373C-99E116877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442" y="206062"/>
            <a:ext cx="742345" cy="818416"/>
          </a:xfrm>
          <a:prstGeom prst="rect">
            <a:avLst/>
          </a:prstGeom>
        </p:spPr>
      </p:pic>
      <p:sp>
        <p:nvSpPr>
          <p:cNvPr id="4" name="Title 65">
            <a:extLst>
              <a:ext uri="{FF2B5EF4-FFF2-40B4-BE49-F238E27FC236}">
                <a16:creationId xmlns:a16="http://schemas.microsoft.com/office/drawing/2014/main" id="{A21CBC78-9D0D-1029-CA61-A83E5D5D333A}"/>
              </a:ext>
            </a:extLst>
          </p:cNvPr>
          <p:cNvSpPr txBox="1">
            <a:spLocks/>
          </p:cNvSpPr>
          <p:nvPr/>
        </p:nvSpPr>
        <p:spPr>
          <a:xfrm>
            <a:off x="255213" y="615270"/>
            <a:ext cx="10684016" cy="767583"/>
          </a:xfrm>
          <a:prstGeom prst="rect">
            <a:avLst/>
          </a:prstGeom>
        </p:spPr>
        <p:txBody>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r>
              <a:rPr lang="en-AU" sz="4800" dirty="0"/>
              <a:t>Homelessness Innovation Fund (HIF)</a:t>
            </a:r>
          </a:p>
        </p:txBody>
      </p:sp>
      <p:sp>
        <p:nvSpPr>
          <p:cNvPr id="6" name="Title 1">
            <a:extLst>
              <a:ext uri="{FF2B5EF4-FFF2-40B4-BE49-F238E27FC236}">
                <a16:creationId xmlns:a16="http://schemas.microsoft.com/office/drawing/2014/main" id="{2760EF4D-90D0-AD9F-0018-98A7A72AD680}"/>
              </a:ext>
            </a:extLst>
          </p:cNvPr>
          <p:cNvSpPr txBox="1">
            <a:spLocks/>
          </p:cNvSpPr>
          <p:nvPr/>
        </p:nvSpPr>
        <p:spPr>
          <a:xfrm>
            <a:off x="561261" y="2194292"/>
            <a:ext cx="5820134" cy="4048438"/>
          </a:xfrm>
          <a:prstGeom prst="rect">
            <a:avLst/>
          </a:prstGeom>
          <a:noFill/>
        </p:spPr>
        <p:txBody>
          <a:bodyPr vert="horz" wrap="square" lIns="0" tIns="0" rIns="0" bIns="0" rtlCol="0" anchor="t" anchorCtr="0">
            <a:noAutofit/>
          </a:bodyPr>
          <a:lstStyle>
            <a:defPPr>
              <a:defRPr lang="en-US"/>
            </a:defPPr>
            <a:lvl1pPr marL="342900" indent="-342900" defTabSz="914377">
              <a:lnSpc>
                <a:spcPct val="100000"/>
              </a:lnSpc>
              <a:spcBef>
                <a:spcPct val="0"/>
              </a:spcBef>
              <a:spcAft>
                <a:spcPts val="600"/>
              </a:spcAft>
              <a:buFont typeface="Arial" panose="020B0604020202020204" pitchFamily="34" charset="0"/>
              <a:buChar char="•"/>
              <a:defRPr sz="1800">
                <a:latin typeface="Public Sans Light"/>
              </a:defRPr>
            </a:lvl1pPr>
            <a:lvl2pPr marL="952485" lvl="1" indent="-342900">
              <a:spcAft>
                <a:spcPts val="600"/>
              </a:spcAft>
              <a:buFont typeface="Arial" panose="020B0604020202020204" pitchFamily="34" charset="0"/>
              <a:buChar char="•"/>
              <a:defRPr sz="1600">
                <a:latin typeface="Public Sans Light"/>
              </a:defRPr>
            </a:lvl2pPr>
          </a:lstStyle>
          <a:p>
            <a:r>
              <a:rPr lang="en-AU" dirty="0"/>
              <a:t>The HIF has been allocated $30 million in 2024-25, for two grant programs: </a:t>
            </a:r>
          </a:p>
          <a:p>
            <a:pPr marL="951865" lvl="1"/>
            <a:r>
              <a:rPr lang="en-AU" dirty="0"/>
              <a:t>Reforming Temporary Accommodation.</a:t>
            </a:r>
          </a:p>
          <a:p>
            <a:pPr marL="951865" lvl="1"/>
            <a:r>
              <a:rPr lang="en-AU" dirty="0"/>
              <a:t>Service Reform and Innovation.</a:t>
            </a:r>
          </a:p>
          <a:p>
            <a:endParaRPr lang="en-AU" dirty="0"/>
          </a:p>
          <a:p>
            <a:r>
              <a:rPr lang="en-AU" dirty="0"/>
              <a:t>The first assessment tranche is now complete.</a:t>
            </a:r>
          </a:p>
          <a:p>
            <a:endParaRPr lang="en-AU" dirty="0"/>
          </a:p>
          <a:p>
            <a:r>
              <a:rPr lang="en-AU" dirty="0"/>
              <a:t>Applications for the next tranche is now open and will close on 14 February 2025.</a:t>
            </a:r>
          </a:p>
          <a:p>
            <a:endParaRPr lang="en-AU" dirty="0"/>
          </a:p>
          <a:p>
            <a:r>
              <a:rPr lang="en-AU" dirty="0"/>
              <a:t>More information online on DCJ website:</a:t>
            </a:r>
          </a:p>
          <a:p>
            <a:pPr marL="951865" lvl="1"/>
            <a:r>
              <a:rPr lang="en-AU" dirty="0"/>
              <a:t>HIF Grant Program guidelines.</a:t>
            </a:r>
          </a:p>
          <a:p>
            <a:pPr marL="951865" lvl="1"/>
            <a:r>
              <a:rPr lang="en-AU" dirty="0"/>
              <a:t>HIF Grant Program FAQs (to be updated soon).</a:t>
            </a:r>
          </a:p>
          <a:p>
            <a:pPr marL="951865" lvl="1"/>
            <a:r>
              <a:rPr lang="en-AU" dirty="0"/>
              <a:t>Recordings of three online information briefings.</a:t>
            </a:r>
          </a:p>
          <a:p>
            <a:endParaRPr lang="en-AU" dirty="0"/>
          </a:p>
        </p:txBody>
      </p:sp>
      <p:sp>
        <p:nvSpPr>
          <p:cNvPr id="24" name="Title 1">
            <a:extLst>
              <a:ext uri="{FF2B5EF4-FFF2-40B4-BE49-F238E27FC236}">
                <a16:creationId xmlns:a16="http://schemas.microsoft.com/office/drawing/2014/main" id="{3A51C221-09AB-4703-A371-6851ABF165AD}"/>
              </a:ext>
            </a:extLst>
          </p:cNvPr>
          <p:cNvSpPr txBox="1">
            <a:spLocks/>
          </p:cNvSpPr>
          <p:nvPr/>
        </p:nvSpPr>
        <p:spPr>
          <a:xfrm>
            <a:off x="8389620" y="2481902"/>
            <a:ext cx="3046454" cy="3842945"/>
          </a:xfrm>
          <a:prstGeom prst="rect">
            <a:avLst/>
          </a:prstGeom>
          <a:solidFill>
            <a:schemeClr val="bg1">
              <a:lumMod val="95000"/>
            </a:schemeClr>
          </a:solidFill>
        </p:spPr>
        <p:txBody>
          <a:bodyPr vert="horz" wrap="square" lIns="108000" tIns="0" rIns="108000" bIns="0" rtlCol="0" anchor="ctr" anchorCtr="0">
            <a:noAutofit/>
          </a:bodyPr>
          <a:lstStyle>
            <a:lvl1pPr algn="l" defTabSz="914377" rtl="0" eaLnBrk="1" latinLnBrk="0" hangingPunct="1">
              <a:lnSpc>
                <a:spcPct val="100000"/>
              </a:lnSpc>
              <a:spcBef>
                <a:spcPct val="0"/>
              </a:spcBef>
              <a:buNone/>
              <a:defRPr lang="en-AU" sz="4800" kern="1200" dirty="0">
                <a:solidFill>
                  <a:schemeClr val="bg2"/>
                </a:solidFill>
                <a:latin typeface="+mn-lt"/>
                <a:ea typeface="+mn-ea"/>
                <a:cs typeface="+mn-cs"/>
              </a:defRPr>
            </a:lvl1pPr>
          </a:lstStyle>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Both HIF grant </a:t>
            </a:r>
            <a:r>
              <a:rPr lang="en-AU" sz="1800" dirty="0">
                <a:solidFill>
                  <a:srgbClr val="22272B"/>
                </a:solidFill>
                <a:latin typeface="Public Sans Light" pitchFamily="2" charset="0"/>
                <a:ea typeface="SimSun" panose="02010600030101010101" pitchFamily="2" charset="-122"/>
                <a:cs typeface="Times New Roman" panose="02020603050405020304" pitchFamily="18" charset="0"/>
              </a:rPr>
              <a:t>p</a:t>
            </a: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rograms will remain open </a:t>
            </a:r>
            <a:r>
              <a:rPr lang="en-AU" sz="1800" b="1" dirty="0">
                <a:solidFill>
                  <a:srgbClr val="22272B"/>
                </a:solidFill>
                <a:effectLst/>
                <a:latin typeface="Public Sans Light" pitchFamily="2" charset="0"/>
                <a:ea typeface="SimSun" panose="02010600030101010101" pitchFamily="2" charset="-122"/>
                <a:cs typeface="Times New Roman" panose="02020603050405020304" pitchFamily="18" charset="0"/>
              </a:rPr>
              <a:t>until 30 April 2025. </a:t>
            </a:r>
            <a:endParaRPr lang="en-AU" sz="1800" b="1" dirty="0">
              <a:solidFill>
                <a:srgbClr val="FF0000"/>
              </a:solidFill>
              <a:latin typeface="Calibri" panose="020F0502020204030204" pitchFamily="34" charset="0"/>
              <a:ea typeface="SimSun" panose="02010600030101010101" pitchFamily="2" charset="-122"/>
            </a:endParaRPr>
          </a:p>
          <a:p>
            <a:pPr marL="285750" indent="-285750">
              <a:spcBef>
                <a:spcPts val="600"/>
              </a:spcBef>
              <a:spcAft>
                <a:spcPts val="600"/>
              </a:spcAft>
              <a:buFont typeface="Arial" panose="020B0604020202020204" pitchFamily="34" charset="0"/>
              <a:buChar char="•"/>
              <a:tabLst>
                <a:tab pos="226695" algn="l"/>
                <a:tab pos="453390" algn="l"/>
                <a:tab pos="1620520" algn="l"/>
              </a:tabLst>
            </a:pPr>
            <a:r>
              <a:rPr lang="en-AU" sz="1800" dirty="0">
                <a:solidFill>
                  <a:srgbClr val="22272B"/>
                </a:solidFill>
                <a:effectLst/>
                <a:latin typeface="Public Sans Light" pitchFamily="2" charset="0"/>
                <a:ea typeface="SimSun" panose="02010600030101010101" pitchFamily="2" charset="-122"/>
                <a:cs typeface="Times New Roman" panose="02020603050405020304" pitchFamily="18" charset="0"/>
              </a:rPr>
              <a:t>Organisations can submit an application at any time within that period. </a:t>
            </a:r>
            <a:endParaRPr lang="en-AU" sz="1800" dirty="0">
              <a:solidFill>
                <a:srgbClr val="FF0000"/>
              </a:solidFill>
              <a:latin typeface="Calibri" panose="020F0502020204030204" pitchFamily="34" charset="0"/>
              <a:ea typeface="SimSun" panose="02010600030101010101" pitchFamily="2" charset="-122"/>
            </a:endParaRPr>
          </a:p>
          <a:p>
            <a:pPr marL="342900" marR="0" lvl="0" indent="-342900" algn="l" defTabSz="914377"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AU" sz="2400" b="0" i="0" u="none" strike="noStrike" kern="1200" cap="none" spc="0" normalizeH="0" baseline="0" noProof="0" dirty="0">
              <a:ln>
                <a:noFill/>
              </a:ln>
              <a:solidFill>
                <a:srgbClr val="74100E"/>
              </a:solidFill>
              <a:effectLst/>
              <a:uLnTx/>
              <a:uFillTx/>
              <a:latin typeface="Public Sans Light"/>
              <a:ea typeface="+mn-ea"/>
              <a:cs typeface="+mn-cs"/>
            </a:endParaRPr>
          </a:p>
        </p:txBody>
      </p:sp>
    </p:spTree>
    <p:extLst>
      <p:ext uri="{BB962C8B-B14F-4D97-AF65-F5344CB8AC3E}">
        <p14:creationId xmlns:p14="http://schemas.microsoft.com/office/powerpoint/2010/main" val="368500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E48A99-8CB7-7092-F38F-FC30A20987F4}"/>
              </a:ext>
            </a:extLst>
          </p:cNvPr>
          <p:cNvSpPr/>
          <p:nvPr/>
        </p:nvSpPr>
        <p:spPr>
          <a:xfrm>
            <a:off x="255213" y="4580906"/>
            <a:ext cx="11576328" cy="1690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5" name="Rectangle 4">
            <a:extLst>
              <a:ext uri="{FF2B5EF4-FFF2-40B4-BE49-F238E27FC236}">
                <a16:creationId xmlns:a16="http://schemas.microsoft.com/office/drawing/2014/main" id="{66087F16-4ED0-0918-BB90-AE9E33F5F2A0}"/>
              </a:ext>
            </a:extLst>
          </p:cNvPr>
          <p:cNvSpPr/>
          <p:nvPr/>
        </p:nvSpPr>
        <p:spPr>
          <a:xfrm>
            <a:off x="0" y="0"/>
            <a:ext cx="12192000" cy="2092960"/>
          </a:xfrm>
          <a:prstGeom prst="rect">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3" name="Picture 2" descr="A red and black logo&#10;&#10;Description automatically generated">
            <a:extLst>
              <a:ext uri="{FF2B5EF4-FFF2-40B4-BE49-F238E27FC236}">
                <a16:creationId xmlns:a16="http://schemas.microsoft.com/office/drawing/2014/main" id="{B1743EC3-A8D9-FEED-373C-99E116877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442" y="206062"/>
            <a:ext cx="742345" cy="818416"/>
          </a:xfrm>
          <a:prstGeom prst="rect">
            <a:avLst/>
          </a:prstGeom>
        </p:spPr>
      </p:pic>
      <p:sp>
        <p:nvSpPr>
          <p:cNvPr id="4" name="Title 65">
            <a:extLst>
              <a:ext uri="{FF2B5EF4-FFF2-40B4-BE49-F238E27FC236}">
                <a16:creationId xmlns:a16="http://schemas.microsoft.com/office/drawing/2014/main" id="{A21CBC78-9D0D-1029-CA61-A83E5D5D333A}"/>
              </a:ext>
            </a:extLst>
          </p:cNvPr>
          <p:cNvSpPr txBox="1">
            <a:spLocks/>
          </p:cNvSpPr>
          <p:nvPr/>
        </p:nvSpPr>
        <p:spPr>
          <a:xfrm>
            <a:off x="255213" y="615270"/>
            <a:ext cx="9986067" cy="767583"/>
          </a:xfrm>
          <a:prstGeom prst="rect">
            <a:avLst/>
          </a:prstGeom>
        </p:spPr>
        <p:txBody>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r>
              <a:rPr lang="en-AU" sz="4800" dirty="0"/>
              <a:t>Quick overview</a:t>
            </a:r>
          </a:p>
        </p:txBody>
      </p:sp>
      <p:sp>
        <p:nvSpPr>
          <p:cNvPr id="6" name="Title 1">
            <a:extLst>
              <a:ext uri="{FF2B5EF4-FFF2-40B4-BE49-F238E27FC236}">
                <a16:creationId xmlns:a16="http://schemas.microsoft.com/office/drawing/2014/main" id="{2760EF4D-90D0-AD9F-0018-98A7A72AD680}"/>
              </a:ext>
            </a:extLst>
          </p:cNvPr>
          <p:cNvSpPr txBox="1">
            <a:spLocks/>
          </p:cNvSpPr>
          <p:nvPr/>
        </p:nvSpPr>
        <p:spPr>
          <a:xfrm>
            <a:off x="504839" y="2299022"/>
            <a:ext cx="11231286" cy="4063141"/>
          </a:xfrm>
          <a:prstGeom prst="rect">
            <a:avLst/>
          </a:prstGeom>
          <a:noFill/>
        </p:spPr>
        <p:txBody>
          <a:bodyPr vert="horz" wrap="square" lIns="0" tIns="0" rIns="0" bIns="0" rtlCol="0" anchor="t" anchorCtr="0">
            <a:noAutofit/>
          </a:bodyPr>
          <a:lstStyle>
            <a:lvl1pPr algn="l" defTabSz="914377" rtl="0" eaLnBrk="1" latinLnBrk="0" hangingPunct="1">
              <a:lnSpc>
                <a:spcPct val="100000"/>
              </a:lnSpc>
              <a:spcBef>
                <a:spcPct val="0"/>
              </a:spcBef>
              <a:buNone/>
              <a:defRPr lang="en-AU" sz="4800" kern="1200" dirty="0">
                <a:solidFill>
                  <a:schemeClr val="bg2"/>
                </a:solidFill>
                <a:latin typeface="+mn-lt"/>
                <a:ea typeface="+mn-ea"/>
                <a:cs typeface="+mn-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en-AU" sz="2400" dirty="0">
                <a:solidFill>
                  <a:srgbClr val="74100E"/>
                </a:solidFill>
                <a:latin typeface="Public Sans Light"/>
              </a:rPr>
              <a:t>Overall 93 applications received by 30 October 2024 (first tranche).</a:t>
            </a:r>
          </a:p>
          <a:p>
            <a:pPr marL="0" marR="0" lvl="0" indent="0" algn="l" defTabSz="914377" rtl="0" eaLnBrk="1" fontAlgn="auto" latinLnBrk="0" hangingPunct="1">
              <a:lnSpc>
                <a:spcPct val="100000"/>
              </a:lnSpc>
              <a:spcBef>
                <a:spcPct val="0"/>
              </a:spcBef>
              <a:spcAft>
                <a:spcPts val="0"/>
              </a:spcAft>
              <a:buClrTx/>
              <a:buSzTx/>
              <a:buFontTx/>
              <a:buNone/>
              <a:tabLst/>
              <a:defRPr/>
            </a:pPr>
            <a:endParaRPr lang="en-AU" sz="2400" b="1" dirty="0">
              <a:solidFill>
                <a:srgbClr val="74100E"/>
              </a:solidFill>
              <a:latin typeface="Public Sans Light"/>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en-AU" sz="2400" b="1" dirty="0">
                <a:solidFill>
                  <a:srgbClr val="74100E"/>
                </a:solidFill>
                <a:latin typeface="Public Sans Light"/>
              </a:rPr>
              <a:t>24 grants offered in the first tranche, almost $10million</a:t>
            </a:r>
          </a:p>
          <a:p>
            <a:pPr marL="0" marR="0" lvl="0" indent="0" algn="l" defTabSz="914377" rtl="0" eaLnBrk="1" fontAlgn="auto" latinLnBrk="0" hangingPunct="1">
              <a:lnSpc>
                <a:spcPct val="100000"/>
              </a:lnSpc>
              <a:spcBef>
                <a:spcPct val="0"/>
              </a:spcBef>
              <a:spcAft>
                <a:spcPts val="0"/>
              </a:spcAft>
              <a:buClrTx/>
              <a:buSzTx/>
              <a:buFontTx/>
              <a:buNone/>
              <a:tabLst/>
              <a:defRPr/>
            </a:pPr>
            <a:endParaRPr lang="en-AU" sz="2400" b="1" dirty="0">
              <a:solidFill>
                <a:srgbClr val="74100E"/>
              </a:solidFill>
              <a:latin typeface="Public Sans Light"/>
            </a:endParaRPr>
          </a:p>
          <a:p>
            <a:pPr marL="342900" marR="0" lvl="0" indent="-342900" algn="l" defTabSz="914377"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AU" sz="2400" b="1" dirty="0">
                <a:solidFill>
                  <a:srgbClr val="74100E"/>
                </a:solidFill>
                <a:latin typeface="Public Sans Light"/>
              </a:rPr>
              <a:t>15 offered for Service Reform and Innovation</a:t>
            </a:r>
          </a:p>
          <a:p>
            <a:pPr marL="342900" marR="0" lvl="0" indent="-342900" algn="l" defTabSz="914377"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AU" sz="2400" b="1" dirty="0">
                <a:solidFill>
                  <a:srgbClr val="74100E"/>
                </a:solidFill>
                <a:latin typeface="Public Sans Light"/>
              </a:rPr>
              <a:t>9 offered for Reforming Temporary Accommodation</a:t>
            </a:r>
          </a:p>
          <a:p>
            <a:pPr marL="342900" marR="0" lvl="0" indent="-342900" algn="l" defTabSz="914377"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AU" sz="2400" b="1" dirty="0">
              <a:solidFill>
                <a:srgbClr val="74100E"/>
              </a:solidFill>
              <a:latin typeface="Public Sans Light"/>
            </a:endParaRPr>
          </a:p>
          <a:p>
            <a:r>
              <a:rPr lang="en-AU"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https://www.nsw.gov.au/grants-and-funding/service-reform-and-innovation-grant-hif#toc-most-recent-recipients</a:t>
            </a:r>
            <a:endParaRPr lang="en-AU" sz="1800" dirty="0">
              <a:effectLst/>
              <a:latin typeface="Aptos" panose="020B0004020202020204" pitchFamily="34" charset="0"/>
              <a:ea typeface="Aptos" panose="020B0004020202020204" pitchFamily="34" charset="0"/>
              <a:cs typeface="Aptos" panose="020B0004020202020204" pitchFamily="34" charset="0"/>
            </a:endParaRPr>
          </a:p>
          <a:p>
            <a:r>
              <a:rPr lang="en-AU" sz="1800" dirty="0">
                <a:effectLst/>
                <a:latin typeface="Aptos" panose="020B0004020202020204" pitchFamily="34" charset="0"/>
                <a:ea typeface="Aptos" panose="020B0004020202020204" pitchFamily="34" charset="0"/>
                <a:cs typeface="Aptos" panose="020B0004020202020204" pitchFamily="34" charset="0"/>
              </a:rPr>
              <a:t> </a:t>
            </a:r>
          </a:p>
          <a:p>
            <a:r>
              <a:rPr lang="en-AU"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https://www.nsw.gov.au/grants-and-funding/reforming-temporary-accommodation-grant-hif#toc-most-recent-recipients</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377"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AU" sz="2400" b="1" dirty="0">
              <a:solidFill>
                <a:srgbClr val="74100E"/>
              </a:solidFill>
              <a:latin typeface="Public Sans Light"/>
            </a:endParaRPr>
          </a:p>
        </p:txBody>
      </p:sp>
      <p:sp>
        <p:nvSpPr>
          <p:cNvPr id="22" name="Isosceles Triangle 21">
            <a:extLst>
              <a:ext uri="{FF2B5EF4-FFF2-40B4-BE49-F238E27FC236}">
                <a16:creationId xmlns:a16="http://schemas.microsoft.com/office/drawing/2014/main" id="{A66B7021-4FB2-65EC-9926-F5B5EF34F062}"/>
              </a:ext>
            </a:extLst>
          </p:cNvPr>
          <p:cNvSpPr/>
          <p:nvPr/>
        </p:nvSpPr>
        <p:spPr>
          <a:xfrm rot="5400000">
            <a:off x="11920216" y="4003058"/>
            <a:ext cx="128209" cy="8580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Tree>
    <p:extLst>
      <p:ext uri="{BB962C8B-B14F-4D97-AF65-F5344CB8AC3E}">
        <p14:creationId xmlns:p14="http://schemas.microsoft.com/office/powerpoint/2010/main" val="142411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and black logo&#10;&#10;Description automatically generated">
            <a:extLst>
              <a:ext uri="{FF2B5EF4-FFF2-40B4-BE49-F238E27FC236}">
                <a16:creationId xmlns:a16="http://schemas.microsoft.com/office/drawing/2014/main" id="{2134A3B3-E050-B612-5D30-6684D725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442" y="206062"/>
            <a:ext cx="742345" cy="818416"/>
          </a:xfrm>
          <a:prstGeom prst="rect">
            <a:avLst/>
          </a:prstGeom>
        </p:spPr>
      </p:pic>
      <p:sp>
        <p:nvSpPr>
          <p:cNvPr id="4" name="Title 2">
            <a:extLst>
              <a:ext uri="{FF2B5EF4-FFF2-40B4-BE49-F238E27FC236}">
                <a16:creationId xmlns:a16="http://schemas.microsoft.com/office/drawing/2014/main" id="{61B26174-972D-FD02-ABF1-541692D82537}"/>
              </a:ext>
            </a:extLst>
          </p:cNvPr>
          <p:cNvSpPr txBox="1">
            <a:spLocks/>
          </p:cNvSpPr>
          <p:nvPr/>
        </p:nvSpPr>
        <p:spPr>
          <a:xfrm>
            <a:off x="437896" y="2785772"/>
            <a:ext cx="9652701" cy="1329028"/>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lang="en-AU" sz="4800" kern="1200" dirty="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4400" b="0" i="0" u="none" strike="noStrike" kern="1200" cap="none" spc="0" normalizeH="0" baseline="0" noProof="0" dirty="0">
                <a:ln>
                  <a:noFill/>
                </a:ln>
                <a:effectLst/>
                <a:uLnTx/>
                <a:uFillTx/>
                <a:latin typeface="Public Sans"/>
                <a:ea typeface="+mj-ea"/>
                <a:cs typeface="+mj-cs"/>
              </a:rPr>
              <a:t>Housekeeping/ Reminders</a:t>
            </a:r>
          </a:p>
        </p:txBody>
      </p:sp>
    </p:spTree>
    <p:extLst>
      <p:ext uri="{BB962C8B-B14F-4D97-AF65-F5344CB8AC3E}">
        <p14:creationId xmlns:p14="http://schemas.microsoft.com/office/powerpoint/2010/main" val="33233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087F16-4ED0-0918-BB90-AE9E33F5F2A0}"/>
              </a:ext>
            </a:extLst>
          </p:cNvPr>
          <p:cNvSpPr/>
          <p:nvPr/>
        </p:nvSpPr>
        <p:spPr>
          <a:xfrm>
            <a:off x="0" y="0"/>
            <a:ext cx="12192000" cy="2092960"/>
          </a:xfrm>
          <a:prstGeom prst="rect">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3" name="Picture 2" descr="A red and black logo&#10;&#10;Description automatically generated">
            <a:extLst>
              <a:ext uri="{FF2B5EF4-FFF2-40B4-BE49-F238E27FC236}">
                <a16:creationId xmlns:a16="http://schemas.microsoft.com/office/drawing/2014/main" id="{B1743EC3-A8D9-FEED-373C-99E116877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442" y="206062"/>
            <a:ext cx="742345" cy="818416"/>
          </a:xfrm>
          <a:prstGeom prst="rect">
            <a:avLst/>
          </a:prstGeom>
        </p:spPr>
      </p:pic>
      <p:sp>
        <p:nvSpPr>
          <p:cNvPr id="4" name="Title 65">
            <a:extLst>
              <a:ext uri="{FF2B5EF4-FFF2-40B4-BE49-F238E27FC236}">
                <a16:creationId xmlns:a16="http://schemas.microsoft.com/office/drawing/2014/main" id="{A21CBC78-9D0D-1029-CA61-A83E5D5D333A}"/>
              </a:ext>
            </a:extLst>
          </p:cNvPr>
          <p:cNvSpPr txBox="1">
            <a:spLocks/>
          </p:cNvSpPr>
          <p:nvPr/>
        </p:nvSpPr>
        <p:spPr>
          <a:xfrm>
            <a:off x="255213" y="663262"/>
            <a:ext cx="9986067" cy="907961"/>
          </a:xfrm>
          <a:prstGeom prst="rect">
            <a:avLst/>
          </a:prstGeom>
        </p:spPr>
        <p:txBody>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r>
              <a:rPr lang="en-AU" sz="4800" dirty="0"/>
              <a:t>Requirements and the Process</a:t>
            </a:r>
          </a:p>
        </p:txBody>
      </p:sp>
      <p:sp>
        <p:nvSpPr>
          <p:cNvPr id="23" name="TextBox 22">
            <a:extLst>
              <a:ext uri="{FF2B5EF4-FFF2-40B4-BE49-F238E27FC236}">
                <a16:creationId xmlns:a16="http://schemas.microsoft.com/office/drawing/2014/main" id="{1AF2844E-B633-4DAF-CC88-CCD647CB3DCF}"/>
              </a:ext>
            </a:extLst>
          </p:cNvPr>
          <p:cNvSpPr txBox="1"/>
          <p:nvPr/>
        </p:nvSpPr>
        <p:spPr>
          <a:xfrm>
            <a:off x="469127" y="2417198"/>
            <a:ext cx="11290851" cy="4086970"/>
          </a:xfrm>
          <a:prstGeom prst="rect">
            <a:avLst/>
          </a:prstGeom>
          <a:noFill/>
        </p:spPr>
        <p:txBody>
          <a:bodyPr wrap="square" lIns="0" tIns="0" rIns="0" bIns="0" rtlCol="0">
            <a:noAutofit/>
          </a:bodyPr>
          <a:lstStyle/>
          <a:p>
            <a:pPr marL="0" marR="0" lvl="0" indent="0" algn="l" defTabSz="609585"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Public Liability: </a:t>
            </a:r>
            <a:r>
              <a:rPr kumimoji="0" lang="en-AU" sz="1800" i="0" u="none" strike="noStrike" kern="1200" cap="none" spc="0" normalizeH="0" baseline="0" noProof="0" dirty="0">
                <a:ln>
                  <a:noFill/>
                </a:ln>
                <a:solidFill>
                  <a:srgbClr val="22272B"/>
                </a:solidFill>
                <a:effectLst/>
                <a:uLnTx/>
                <a:uFillTx/>
                <a:latin typeface="Public Sans Light"/>
                <a:ea typeface="+mn-ea"/>
                <a:cs typeface="+mn-cs"/>
              </a:rPr>
              <a:t>needs to be current or purchased at time of submission, and minimum $10M</a:t>
            </a:r>
          </a:p>
          <a:p>
            <a:pPr marL="0" marR="0" lvl="0" indent="0" algn="l" defTabSz="609585" rtl="0" eaLnBrk="1" fontAlgn="auto" latinLnBrk="0" hangingPunct="1">
              <a:lnSpc>
                <a:spcPct val="100000"/>
              </a:lnSpc>
              <a:spcBef>
                <a:spcPts val="0"/>
              </a:spcBef>
              <a:spcAft>
                <a:spcPts val="1200"/>
              </a:spcAft>
              <a:buClrTx/>
              <a:buSzTx/>
              <a:buFontTx/>
              <a:buNone/>
              <a:tabLst/>
              <a:defRPr/>
            </a:pPr>
            <a:r>
              <a:rPr lang="en-AU" sz="1800" b="1" dirty="0">
                <a:solidFill>
                  <a:srgbClr val="22272B"/>
                </a:solidFill>
                <a:latin typeface="Public Sans Light"/>
              </a:rPr>
              <a:t>Items above $2000</a:t>
            </a:r>
            <a:r>
              <a:rPr lang="en-AU" sz="1800" dirty="0">
                <a:solidFill>
                  <a:srgbClr val="22272B"/>
                </a:solidFill>
                <a:latin typeface="Public Sans Light"/>
              </a:rPr>
              <a:t>: need one quote attached to proposal</a:t>
            </a:r>
          </a:p>
          <a:p>
            <a:pPr marL="0" marR="0" lvl="0" indent="0" algn="l" defTabSz="609585"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Project Plan: </a:t>
            </a:r>
            <a:r>
              <a:rPr lang="en-AU" sz="1800" dirty="0">
                <a:solidFill>
                  <a:srgbClr val="22272B"/>
                </a:solidFill>
                <a:latin typeface="Public Sans Light"/>
              </a:rPr>
              <a:t>please use the one provided as it contains items that need a response</a:t>
            </a:r>
          </a:p>
          <a:p>
            <a:pPr marL="0" marR="0" lvl="0" indent="0" algn="l" defTabSz="609585" rtl="0" eaLnBrk="1" fontAlgn="auto" latinLnBrk="0" hangingPunct="1">
              <a:lnSpc>
                <a:spcPct val="100000"/>
              </a:lnSpc>
              <a:spcBef>
                <a:spcPts val="0"/>
              </a:spcBef>
              <a:spcAft>
                <a:spcPts val="1200"/>
              </a:spcAft>
              <a:buClrTx/>
              <a:buSzTx/>
              <a:buFontTx/>
              <a:buNone/>
              <a:tabLst/>
              <a:defRPr/>
            </a:pPr>
            <a:r>
              <a:rPr lang="en-AU" sz="1800" b="1" dirty="0">
                <a:solidFill>
                  <a:srgbClr val="22272B"/>
                </a:solidFill>
                <a:latin typeface="Public Sans Light"/>
              </a:rPr>
              <a:t>Partial Funding: </a:t>
            </a:r>
            <a:r>
              <a:rPr lang="en-AU" sz="1800" dirty="0">
                <a:solidFill>
                  <a:srgbClr val="22272B"/>
                </a:solidFill>
                <a:latin typeface="Public Sans Light"/>
              </a:rPr>
              <a:t>The recommendation may be for partial funding. Applicants have the option to agree or decline the proposed funding. </a:t>
            </a:r>
          </a:p>
          <a:p>
            <a:pPr marL="0" marR="0" lvl="0" indent="0" algn="l" defTabSz="609585" rtl="0" eaLnBrk="1" fontAlgn="auto" latinLnBrk="0" hangingPunct="1">
              <a:lnSpc>
                <a:spcPct val="100000"/>
              </a:lnSpc>
              <a:spcBef>
                <a:spcPts val="0"/>
              </a:spcBef>
              <a:spcAft>
                <a:spcPts val="1200"/>
              </a:spcAft>
              <a:buClrTx/>
              <a:buSzTx/>
              <a:buFontTx/>
              <a:buNone/>
              <a:tabLst/>
              <a:defRPr/>
            </a:pPr>
            <a:r>
              <a:rPr lang="en-AU" sz="1800" b="1" dirty="0">
                <a:solidFill>
                  <a:srgbClr val="22272B"/>
                </a:solidFill>
                <a:latin typeface="Public Sans Light"/>
              </a:rPr>
              <a:t>Cut-off date for assessments:</a:t>
            </a:r>
            <a:r>
              <a:rPr lang="en-AU" sz="1800" dirty="0">
                <a:solidFill>
                  <a:srgbClr val="22272B"/>
                </a:solidFill>
                <a:latin typeface="Public Sans Light"/>
              </a:rPr>
              <a:t> applications are not reconsidered at each assessment round, only those submitted between cut-off dates for assessment rounds. </a:t>
            </a:r>
          </a:p>
          <a:p>
            <a:pPr marL="0" marR="0" lvl="0" indent="0" algn="l" defTabSz="609585" rtl="0" eaLnBrk="1" fontAlgn="auto" latinLnBrk="0" hangingPunct="1">
              <a:lnSpc>
                <a:spcPct val="100000"/>
              </a:lnSpc>
              <a:spcBef>
                <a:spcPts val="0"/>
              </a:spcBef>
              <a:spcAft>
                <a:spcPts val="1200"/>
              </a:spcAft>
              <a:buClrTx/>
              <a:buSzTx/>
              <a:buFontTx/>
              <a:buNone/>
              <a:tabLst/>
              <a:defRPr/>
            </a:pPr>
            <a:r>
              <a:rPr lang="en-AU" sz="1800" b="1" dirty="0">
                <a:solidFill>
                  <a:srgbClr val="22272B"/>
                </a:solidFill>
                <a:latin typeface="Public Sans Light"/>
              </a:rPr>
              <a:t>Defining costs:</a:t>
            </a:r>
            <a:r>
              <a:rPr lang="en-AU" sz="1800" dirty="0">
                <a:solidFill>
                  <a:srgbClr val="22272B"/>
                </a:solidFill>
                <a:latin typeface="Public Sans Light"/>
              </a:rPr>
              <a:t> applications need to be clear about how the funding will be applied. Vague ‘operating costs’ lines were excluded, marked down or considered for partial funding to avoid BAU or general operating costs. </a:t>
            </a:r>
            <a:endParaRPr lang="en-AU" sz="1800" b="1" dirty="0">
              <a:solidFill>
                <a:srgbClr val="22272B"/>
              </a:solidFill>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kumimoji="0" lang="en-AU" sz="1800"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p:txBody>
      </p:sp>
    </p:spTree>
    <p:extLst>
      <p:ext uri="{BB962C8B-B14F-4D97-AF65-F5344CB8AC3E}">
        <p14:creationId xmlns:p14="http://schemas.microsoft.com/office/powerpoint/2010/main" val="383901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and black logo&#10;&#10;Description automatically generated">
            <a:extLst>
              <a:ext uri="{FF2B5EF4-FFF2-40B4-BE49-F238E27FC236}">
                <a16:creationId xmlns:a16="http://schemas.microsoft.com/office/drawing/2014/main" id="{2134A3B3-E050-B612-5D30-6684D725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442" y="206062"/>
            <a:ext cx="742345" cy="818416"/>
          </a:xfrm>
          <a:prstGeom prst="rect">
            <a:avLst/>
          </a:prstGeom>
        </p:spPr>
      </p:pic>
      <p:sp>
        <p:nvSpPr>
          <p:cNvPr id="4" name="Title 2">
            <a:extLst>
              <a:ext uri="{FF2B5EF4-FFF2-40B4-BE49-F238E27FC236}">
                <a16:creationId xmlns:a16="http://schemas.microsoft.com/office/drawing/2014/main" id="{61B26174-972D-FD02-ABF1-541692D82537}"/>
              </a:ext>
            </a:extLst>
          </p:cNvPr>
          <p:cNvSpPr txBox="1">
            <a:spLocks/>
          </p:cNvSpPr>
          <p:nvPr/>
        </p:nvSpPr>
        <p:spPr>
          <a:xfrm>
            <a:off x="437896" y="2785772"/>
            <a:ext cx="9652701" cy="1329028"/>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lang="en-AU" sz="4800" kern="1200" dirty="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4400" b="0" i="0" u="none" strike="noStrike" kern="1200" cap="none" spc="0" normalizeH="0" baseline="0" noProof="0" dirty="0">
                <a:ln>
                  <a:noFill/>
                </a:ln>
                <a:effectLst/>
                <a:uLnTx/>
                <a:uFillTx/>
                <a:latin typeface="Public Sans"/>
                <a:ea typeface="+mj-ea"/>
                <a:cs typeface="+mj-cs"/>
              </a:rPr>
              <a:t>How things are assessed</a:t>
            </a:r>
          </a:p>
        </p:txBody>
      </p:sp>
    </p:spTree>
    <p:extLst>
      <p:ext uri="{BB962C8B-B14F-4D97-AF65-F5344CB8AC3E}">
        <p14:creationId xmlns:p14="http://schemas.microsoft.com/office/powerpoint/2010/main" val="57678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087F16-4ED0-0918-BB90-AE9E33F5F2A0}"/>
              </a:ext>
            </a:extLst>
          </p:cNvPr>
          <p:cNvSpPr/>
          <p:nvPr/>
        </p:nvSpPr>
        <p:spPr>
          <a:xfrm>
            <a:off x="0" y="0"/>
            <a:ext cx="12192000" cy="2092960"/>
          </a:xfrm>
          <a:prstGeom prst="rect">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3" name="Picture 2" descr="A red and black logo&#10;&#10;Description automatically generated">
            <a:extLst>
              <a:ext uri="{FF2B5EF4-FFF2-40B4-BE49-F238E27FC236}">
                <a16:creationId xmlns:a16="http://schemas.microsoft.com/office/drawing/2014/main" id="{B1743EC3-A8D9-FEED-373C-99E116877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442" y="206062"/>
            <a:ext cx="742345" cy="818416"/>
          </a:xfrm>
          <a:prstGeom prst="rect">
            <a:avLst/>
          </a:prstGeom>
        </p:spPr>
      </p:pic>
      <p:sp>
        <p:nvSpPr>
          <p:cNvPr id="4" name="Title 65">
            <a:extLst>
              <a:ext uri="{FF2B5EF4-FFF2-40B4-BE49-F238E27FC236}">
                <a16:creationId xmlns:a16="http://schemas.microsoft.com/office/drawing/2014/main" id="{A21CBC78-9D0D-1029-CA61-A83E5D5D333A}"/>
              </a:ext>
            </a:extLst>
          </p:cNvPr>
          <p:cNvSpPr txBox="1">
            <a:spLocks/>
          </p:cNvSpPr>
          <p:nvPr/>
        </p:nvSpPr>
        <p:spPr>
          <a:xfrm>
            <a:off x="255213" y="663262"/>
            <a:ext cx="9986067" cy="907961"/>
          </a:xfrm>
          <a:prstGeom prst="rect">
            <a:avLst/>
          </a:prstGeom>
        </p:spPr>
        <p:txBody>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endParaRPr lang="en-AU" sz="4800" dirty="0"/>
          </a:p>
        </p:txBody>
      </p:sp>
      <p:sp>
        <p:nvSpPr>
          <p:cNvPr id="23" name="TextBox 22">
            <a:extLst>
              <a:ext uri="{FF2B5EF4-FFF2-40B4-BE49-F238E27FC236}">
                <a16:creationId xmlns:a16="http://schemas.microsoft.com/office/drawing/2014/main" id="{1AF2844E-B633-4DAF-CC88-CCD647CB3DCF}"/>
              </a:ext>
            </a:extLst>
          </p:cNvPr>
          <p:cNvSpPr txBox="1"/>
          <p:nvPr/>
        </p:nvSpPr>
        <p:spPr>
          <a:xfrm>
            <a:off x="469127" y="2409246"/>
            <a:ext cx="11290851" cy="4094922"/>
          </a:xfrm>
          <a:prstGeom prst="rect">
            <a:avLst/>
          </a:prstGeom>
          <a:noFill/>
        </p:spPr>
        <p:txBody>
          <a:bodyPr wrap="square" lIns="0" tIns="0" rIns="0" bIns="0" rtlCol="0" anchor="t">
            <a:noAutofit/>
          </a:bodyPr>
          <a:lstStyle/>
          <a:p>
            <a:pPr marL="0" marR="0" lvl="0" indent="0" algn="l" defTabSz="609585"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Statewide Impact: </a:t>
            </a:r>
            <a:r>
              <a:rPr kumimoji="0" lang="en-AU" sz="1800" i="0" u="none" strike="noStrike" kern="1200" cap="none" spc="0" normalizeH="0" baseline="0" noProof="0" dirty="0">
                <a:ln>
                  <a:noFill/>
                </a:ln>
                <a:solidFill>
                  <a:srgbClr val="22272B"/>
                </a:solidFill>
                <a:effectLst/>
                <a:uLnTx/>
                <a:uFillTx/>
                <a:latin typeface="Public Sans Light"/>
                <a:ea typeface="+mn-ea"/>
                <a:cs typeface="+mn-cs"/>
              </a:rPr>
              <a:t>projects that are location specific are not penalised, but locations and value for money taken into account in the final list of recommendations by the Panel.</a:t>
            </a:r>
          </a:p>
          <a:p>
            <a:pPr>
              <a:spcAft>
                <a:spcPts val="1200"/>
              </a:spcAft>
              <a:defRPr/>
            </a:pPr>
            <a:r>
              <a:rPr lang="en-AU" sz="1800" b="1" dirty="0">
                <a:solidFill>
                  <a:srgbClr val="22272B"/>
                </a:solidFill>
                <a:latin typeface="Public Sans Light"/>
              </a:rPr>
              <a:t>Sustainability, beyond the grant: </a:t>
            </a:r>
            <a:r>
              <a:rPr lang="en-AU" sz="1800" dirty="0">
                <a:solidFill>
                  <a:srgbClr val="22272B"/>
                </a:solidFill>
                <a:latin typeface="Public Sans Light"/>
              </a:rPr>
              <a:t>this is a key assessment point and considers what impact the grant has beyond the grant period. </a:t>
            </a:r>
            <a:endParaRPr lang="en-AU" sz="1100">
              <a:solidFill>
                <a:srgbClr val="22272B"/>
              </a:solidFill>
              <a:latin typeface="Aptos"/>
            </a:endParaRPr>
          </a:p>
          <a:p>
            <a:pPr marL="0" marR="0" lvl="0" indent="0" algn="l" defTabSz="609585"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a:ln>
                  <a:noFill/>
                </a:ln>
                <a:solidFill>
                  <a:srgbClr val="22272B"/>
                </a:solidFill>
                <a:effectLst/>
                <a:uLnTx/>
                <a:uFillTx/>
                <a:latin typeface="Public Sans Light"/>
                <a:ea typeface="+mn-ea"/>
                <a:cs typeface="+mn-cs"/>
              </a:rPr>
              <a:t>Clarity of impact: </a:t>
            </a:r>
            <a:r>
              <a:rPr kumimoji="0" lang="en-AU" sz="1800" i="0" u="none" strike="noStrike" kern="1200" cap="none" spc="0" normalizeH="0" baseline="0" noProof="0" dirty="0">
                <a:ln>
                  <a:noFill/>
                </a:ln>
                <a:solidFill>
                  <a:srgbClr val="22272B"/>
                </a:solidFill>
                <a:effectLst/>
                <a:uLnTx/>
                <a:uFillTx/>
                <a:latin typeface="Public Sans Light"/>
                <a:ea typeface="+mn-ea"/>
                <a:cs typeface="+mn-cs"/>
              </a:rPr>
              <a:t>proposals need to clearly state how many clients, how much accommodation, the product produced, so that the impact of the proposal </a:t>
            </a:r>
            <a:r>
              <a:rPr lang="en-AU" sz="1800" dirty="0">
                <a:solidFill>
                  <a:srgbClr val="22272B"/>
                </a:solidFill>
                <a:latin typeface="Public Sans Light"/>
              </a:rPr>
              <a:t>is defined.</a:t>
            </a:r>
          </a:p>
          <a:p>
            <a:pPr marL="0" marR="0" lvl="0" indent="0" algn="l" defTabSz="609585" rtl="0" eaLnBrk="1" fontAlgn="auto" latinLnBrk="0" hangingPunct="1">
              <a:lnSpc>
                <a:spcPct val="100000"/>
              </a:lnSpc>
              <a:spcBef>
                <a:spcPts val="0"/>
              </a:spcBef>
              <a:spcAft>
                <a:spcPts val="1200"/>
              </a:spcAft>
              <a:buClrTx/>
              <a:buSzTx/>
              <a:buFontTx/>
              <a:buNone/>
              <a:tabLst/>
              <a:defRPr/>
            </a:pPr>
            <a:r>
              <a:rPr lang="en-AU" sz="1800" b="1" dirty="0">
                <a:solidFill>
                  <a:srgbClr val="22272B"/>
                </a:solidFill>
                <a:latin typeface="Public Sans Light"/>
              </a:rPr>
              <a:t>Clarity of cohort management:</a:t>
            </a:r>
            <a:r>
              <a:rPr lang="en-AU" sz="1800" dirty="0">
                <a:solidFill>
                  <a:srgbClr val="22272B"/>
                </a:solidFill>
                <a:latin typeface="Public Sans Light"/>
              </a:rPr>
              <a:t> proposals for congregate accommodation or communal spaces needed to identify if there was a target cohort or how different cohorts would be managed. For instance single men and women, or where children are included.  </a:t>
            </a:r>
          </a:p>
          <a:p>
            <a:pPr marL="0" marR="0" lvl="0" indent="0" algn="l" defTabSz="609585" rtl="0" eaLnBrk="1" fontAlgn="auto" latinLnBrk="0" hangingPunct="1">
              <a:lnSpc>
                <a:spcPct val="100000"/>
              </a:lnSpc>
              <a:spcBef>
                <a:spcPts val="0"/>
              </a:spcBef>
              <a:spcAft>
                <a:spcPts val="1200"/>
              </a:spcAft>
              <a:buClrTx/>
              <a:buSzTx/>
              <a:buFontTx/>
              <a:buNone/>
              <a:tabLst/>
              <a:defRPr/>
            </a:pPr>
            <a:r>
              <a:rPr lang="en-AU" sz="1800" b="1" dirty="0">
                <a:solidFill>
                  <a:srgbClr val="22272B"/>
                </a:solidFill>
                <a:latin typeface="Public Sans Light"/>
              </a:rPr>
              <a:t>In-kind contributions: </a:t>
            </a:r>
            <a:r>
              <a:rPr lang="en-AU" sz="1800" dirty="0">
                <a:solidFill>
                  <a:srgbClr val="22272B"/>
                </a:solidFill>
                <a:latin typeface="Public Sans Light"/>
              </a:rPr>
              <a:t>be clear on the support provided from an existing service including office space, management and training of staff, access to other facilities, community relationships. It is all of value. </a:t>
            </a:r>
            <a:endParaRPr lang="en-AU" sz="1800" b="1" dirty="0">
              <a:solidFill>
                <a:srgbClr val="22272B"/>
              </a:solidFill>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kumimoji="0" lang="en-AU" sz="1800" b="1" i="0" u="none" strike="noStrike" kern="1200" cap="none" spc="0" normalizeH="0" baseline="0" noProof="0" dirty="0">
              <a:ln>
                <a:noFill/>
              </a:ln>
              <a:solidFill>
                <a:srgbClr val="22272B"/>
              </a:solidFill>
              <a:effectLst/>
              <a:uLnTx/>
              <a:uFillTx/>
              <a:latin typeface="Public Sans Light"/>
              <a:ea typeface="+mn-ea"/>
              <a:cs typeface="+mn-cs"/>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a:p>
            <a:pPr marL="0" marR="0" lvl="0" indent="0" algn="l" defTabSz="609585" rtl="0" eaLnBrk="1" fontAlgn="auto" latinLnBrk="0" hangingPunct="1">
              <a:lnSpc>
                <a:spcPct val="100000"/>
              </a:lnSpc>
              <a:spcBef>
                <a:spcPts val="0"/>
              </a:spcBef>
              <a:spcAft>
                <a:spcPts val="1200"/>
              </a:spcAft>
              <a:buClrTx/>
              <a:buSzTx/>
              <a:buFontTx/>
              <a:buNone/>
              <a:tabLst/>
              <a:defRPr/>
            </a:pPr>
            <a:endParaRPr lang="en-AU" sz="1800" b="1" dirty="0">
              <a:solidFill>
                <a:srgbClr val="22272B"/>
              </a:solidFill>
              <a:latin typeface="Public Sans Light"/>
            </a:endParaRPr>
          </a:p>
        </p:txBody>
      </p:sp>
    </p:spTree>
    <p:extLst>
      <p:ext uri="{BB962C8B-B14F-4D97-AF65-F5344CB8AC3E}">
        <p14:creationId xmlns:p14="http://schemas.microsoft.com/office/powerpoint/2010/main" val="259320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and black logo&#10;&#10;Description automatically generated">
            <a:extLst>
              <a:ext uri="{FF2B5EF4-FFF2-40B4-BE49-F238E27FC236}">
                <a16:creationId xmlns:a16="http://schemas.microsoft.com/office/drawing/2014/main" id="{2134A3B3-E050-B612-5D30-6684D725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442" y="206062"/>
            <a:ext cx="742345" cy="818416"/>
          </a:xfrm>
          <a:prstGeom prst="rect">
            <a:avLst/>
          </a:prstGeom>
        </p:spPr>
      </p:pic>
      <p:sp>
        <p:nvSpPr>
          <p:cNvPr id="4" name="Title 2">
            <a:extLst>
              <a:ext uri="{FF2B5EF4-FFF2-40B4-BE49-F238E27FC236}">
                <a16:creationId xmlns:a16="http://schemas.microsoft.com/office/drawing/2014/main" id="{61B26174-972D-FD02-ABF1-541692D82537}"/>
              </a:ext>
            </a:extLst>
          </p:cNvPr>
          <p:cNvSpPr txBox="1">
            <a:spLocks/>
          </p:cNvSpPr>
          <p:nvPr/>
        </p:nvSpPr>
        <p:spPr>
          <a:xfrm>
            <a:off x="437896" y="2785772"/>
            <a:ext cx="9652701" cy="1329028"/>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lang="en-AU" sz="4800" kern="1200" dirty="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4400" b="0" i="0" u="none" strike="noStrike" kern="1200" cap="none" spc="0" normalizeH="0" baseline="0" noProof="0" dirty="0">
                <a:ln>
                  <a:noFill/>
                </a:ln>
                <a:effectLst/>
                <a:uLnTx/>
                <a:uFillTx/>
                <a:latin typeface="Public Sans"/>
                <a:ea typeface="+mj-ea"/>
                <a:cs typeface="+mj-cs"/>
              </a:rPr>
              <a:t>General feedback on success</a:t>
            </a:r>
          </a:p>
        </p:txBody>
      </p:sp>
    </p:spTree>
    <p:extLst>
      <p:ext uri="{BB962C8B-B14F-4D97-AF65-F5344CB8AC3E}">
        <p14:creationId xmlns:p14="http://schemas.microsoft.com/office/powerpoint/2010/main" val="1705216965"/>
      </p:ext>
    </p:extLst>
  </p:cSld>
  <p:clrMapOvr>
    <a:masterClrMapping/>
  </p:clrMapOvr>
</p:sld>
</file>

<file path=ppt/theme/theme1.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esentation1" id="{835409BF-2071-B94B-902A-2E6FC4A8F941}" vid="{F202487D-CB31-3E41-AD87-C20770FF0E50}"/>
    </a:ext>
  </a:extLst>
</a:theme>
</file>

<file path=ppt/theme/theme2.xml><?xml version="1.0" encoding="utf-8"?>
<a:theme xmlns:a="http://schemas.openxmlformats.org/drawingml/2006/main" name="1_NSWG Corporate">
  <a:themeElements>
    <a:clrScheme name="Custom 33">
      <a:dk1>
        <a:srgbClr val="22272B"/>
      </a:dk1>
      <a:lt1>
        <a:srgbClr val="FFFFFF"/>
      </a:lt1>
      <a:dk2>
        <a:srgbClr val="D7153A"/>
      </a:dk2>
      <a:lt2>
        <a:srgbClr val="002664"/>
      </a:lt2>
      <a:accent1>
        <a:srgbClr val="630019"/>
      </a:accent1>
      <a:accent2>
        <a:srgbClr val="D7153A"/>
      </a:accent2>
      <a:accent3>
        <a:srgbClr val="FFB8C1"/>
      </a:accent3>
      <a:accent4>
        <a:srgbClr val="FFE6EA"/>
      </a:accent4>
      <a:accent5>
        <a:srgbClr val="FAAF05"/>
      </a:accent5>
      <a:accent6>
        <a:srgbClr val="FFF4CF"/>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Homes NSW_PPT Template_Primary" id="{5B2D1EBA-C9EE-2945-AFBD-0AFB2620E4D2}" vid="{139C6175-CE6D-7E47-B9D6-A2EC21200D50}"/>
    </a:ext>
  </a:extLst>
</a:theme>
</file>

<file path=ppt/theme/theme3.xml><?xml version="1.0" encoding="utf-8"?>
<a:theme xmlns:a="http://schemas.openxmlformats.org/drawingml/2006/main" name="2_NSWG Corporate">
  <a:themeElements>
    <a:clrScheme name="Custom 33">
      <a:dk1>
        <a:srgbClr val="22272B"/>
      </a:dk1>
      <a:lt1>
        <a:srgbClr val="FFFFFF"/>
      </a:lt1>
      <a:dk2>
        <a:srgbClr val="D7153A"/>
      </a:dk2>
      <a:lt2>
        <a:srgbClr val="002664"/>
      </a:lt2>
      <a:accent1>
        <a:srgbClr val="630019"/>
      </a:accent1>
      <a:accent2>
        <a:srgbClr val="D7153A"/>
      </a:accent2>
      <a:accent3>
        <a:srgbClr val="FFB8C1"/>
      </a:accent3>
      <a:accent4>
        <a:srgbClr val="FFE6EA"/>
      </a:accent4>
      <a:accent5>
        <a:srgbClr val="FAAF05"/>
      </a:accent5>
      <a:accent6>
        <a:srgbClr val="FFF4CF"/>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Homes NSW_PPT Template_Primary" id="{5B2D1EBA-C9EE-2945-AFBD-0AFB2620E4D2}" vid="{139C6175-CE6D-7E47-B9D6-A2EC21200D50}"/>
    </a:ext>
  </a:extLst>
</a:theme>
</file>

<file path=ppt/theme/theme4.xml><?xml version="1.0" encoding="utf-8"?>
<a:theme xmlns:a="http://schemas.openxmlformats.org/drawingml/2006/main" name="3_NSWG Corporate">
  <a:themeElements>
    <a:clrScheme name="Teal Purple 02 1">
      <a:dk1>
        <a:srgbClr val="22272B"/>
      </a:dk1>
      <a:lt1>
        <a:srgbClr val="FFFFFF"/>
      </a:lt1>
      <a:dk2>
        <a:srgbClr val="8055F1"/>
      </a:dk2>
      <a:lt2>
        <a:srgbClr val="0B3F47"/>
      </a:lt2>
      <a:accent1>
        <a:srgbClr val="441170"/>
      </a:accent1>
      <a:accent2>
        <a:srgbClr val="8055F1"/>
      </a:accent2>
      <a:accent3>
        <a:srgbClr val="CEBFFF"/>
      </a:accent3>
      <a:accent4>
        <a:srgbClr val="E6E1FD"/>
      </a:accent4>
      <a:accent5>
        <a:srgbClr val="2E808E"/>
      </a:accent5>
      <a:accent6>
        <a:srgbClr val="D1EE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835409BF-2071-B94B-902A-2E6FC4A8F941}" vid="{84ACE61B-D4C7-0044-9578-7030132536D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0BE5B70DEDA6408497620D52615BE1" ma:contentTypeVersion="18" ma:contentTypeDescription="Create a new document." ma:contentTypeScope="" ma:versionID="d76d05939f9b4506d9dbbbe043d755c0">
  <xsd:schema xmlns:xsd="http://www.w3.org/2001/XMLSchema" xmlns:xs="http://www.w3.org/2001/XMLSchema" xmlns:p="http://schemas.microsoft.com/office/2006/metadata/properties" xmlns:ns2="0e5ca2ac-52ac-4627-b7a1-c043944a681f" xmlns:ns3="f48e437f-a151-4cc1-ac07-3f336c158a87" xmlns:ns4="9f0ac7ce-5f57-4ea0-9af7-01d4f3f1ccae" targetNamespace="http://schemas.microsoft.com/office/2006/metadata/properties" ma:root="true" ma:fieldsID="71f69f66ecb160b93f331cb0e0ab7237" ns2:_="" ns3:_="" ns4:_="">
    <xsd:import namespace="0e5ca2ac-52ac-4627-b7a1-c043944a681f"/>
    <xsd:import namespace="f48e437f-a151-4cc1-ac07-3f336c158a87"/>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_x0020_Type" minOccurs="0"/>
                <xsd:element ref="ns2:Agency"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ca2ac-52ac-4627-b7a1-c043944a6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_x0020_Type" ma:index="12" nillable="true" ma:displayName="Doc Type" ma:description="Proposal &#10;Effectiveness Report&#10;Email&#10;Other Attachment" ma:internalName="Doc_x0020_Type">
      <xsd:simpleType>
        <xsd:restriction base="dms:Text">
          <xsd:maxLength value="255"/>
        </xsd:restriction>
      </xsd:simpleType>
    </xsd:element>
    <xsd:element name="Agency" ma:index="13" nillable="true" ma:displayName="Agency" ma:format="Dropdown" ma:internalName="Agency">
      <xsd:simpleType>
        <xsd:restriction base="dms:Text">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8e437f-a151-4cc1-ac07-3f336c158a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02d7d576-7606-4ed1-b84b-0589de56a1e6}" ma:internalName="TaxCatchAll" ma:showField="CatchAllData" ma:web="f48e437f-a151-4cc1-ac07-3f336c158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f0ac7ce-5f57-4ea0-9af7-01d4f3f1ccae" xsi:nil="true"/>
    <Doc_x0020_Type xmlns="0e5ca2ac-52ac-4627-b7a1-c043944a681f" xsi:nil="true"/>
    <Agency xmlns="0e5ca2ac-52ac-4627-b7a1-c043944a681f" xsi:nil="true"/>
    <lcf76f155ced4ddcb4097134ff3c332f xmlns="0e5ca2ac-52ac-4627-b7a1-c043944a68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948ECF-9958-48EA-B3B8-4BD18B071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ca2ac-52ac-4627-b7a1-c043944a681f"/>
    <ds:schemaRef ds:uri="f48e437f-a151-4cc1-ac07-3f336c158a87"/>
    <ds:schemaRef ds:uri="9f0ac7ce-5f57-4ea0-9af7-01d4f3f1c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03B4BE-719F-4275-9CEF-71205B7E8CF5}">
  <ds:schemaRefs>
    <ds:schemaRef ds:uri="http://schemas.microsoft.com/sharepoint/v3/contenttype/forms"/>
  </ds:schemaRefs>
</ds:datastoreItem>
</file>

<file path=customXml/itemProps3.xml><?xml version="1.0" encoding="utf-8"?>
<ds:datastoreItem xmlns:ds="http://schemas.openxmlformats.org/officeDocument/2006/customXml" ds:itemID="{631FD55A-42CE-4CF1-AE75-71D7F308B137}">
  <ds:schemaRefs>
    <ds:schemaRef ds:uri="http://schemas.microsoft.com/office/2006/metadata/properties"/>
    <ds:schemaRef ds:uri="http://purl.org/dc/elements/1.1/"/>
    <ds:schemaRef ds:uri="9f0ac7ce-5f57-4ea0-9af7-01d4f3f1ccae"/>
    <ds:schemaRef ds:uri="0e5ca2ac-52ac-4627-b7a1-c043944a681f"/>
    <ds:schemaRef ds:uri="http://www.w3.org/XML/1998/namespace"/>
    <ds:schemaRef ds:uri="http://purl.org/dc/terms/"/>
    <ds:schemaRef ds:uri="http://schemas.microsoft.com/office/infopath/2007/PartnerControls"/>
    <ds:schemaRef ds:uri="f48e437f-a151-4cc1-ac07-3f336c158a87"/>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Homes NSW_PPT Template_Alt</Template>
  <TotalTime>20334</TotalTime>
  <Words>1008</Words>
  <Application>Microsoft Office PowerPoint</Application>
  <PresentationFormat>Widescreen</PresentationFormat>
  <Paragraphs>106</Paragraphs>
  <Slides>14</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Public Sans</vt:lpstr>
      <vt:lpstr>Tahoma</vt:lpstr>
      <vt:lpstr>Public Sans Light</vt:lpstr>
      <vt:lpstr>Arial</vt:lpstr>
      <vt:lpstr>Aptos</vt:lpstr>
      <vt:lpstr>Times New Roman</vt:lpstr>
      <vt:lpstr>Public San light</vt:lpstr>
      <vt:lpstr>Public Sans SemiBold</vt:lpstr>
      <vt:lpstr>Calibri</vt:lpstr>
      <vt:lpstr>Placeholder</vt:lpstr>
      <vt:lpstr>1_NSWG Corporate</vt:lpstr>
      <vt:lpstr>2_NSWG Corporate</vt:lpstr>
      <vt:lpstr>3_NSWG Corporate</vt:lpstr>
      <vt:lpstr>Homelessness Innovation Fund (HIF)</vt:lpstr>
      <vt:lpstr>Acknowledgement of 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HIF Information Brieifing 18 December 2024</dc:title>
  <dc:creator>Jeremy Low</dc:creator>
  <cp:lastModifiedBy>Joshua Youkhana</cp:lastModifiedBy>
  <cp:revision>387</cp:revision>
  <cp:lastPrinted>2024-11-06T10:35:40Z</cp:lastPrinted>
  <dcterms:created xsi:type="dcterms:W3CDTF">2024-06-14T03:52:53Z</dcterms:created>
  <dcterms:modified xsi:type="dcterms:W3CDTF">2024-12-19T04:36:24Z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0x010100950BE5B70DEDA6408497620D52615BE1</vt:lpwstr>
  </property>
</Properties>
</file>